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60" r:id="rId1"/>
    <p:sldMasterId id="2147483679" r:id="rId2"/>
  </p:sldMasterIdLst>
  <p:notesMasterIdLst>
    <p:notesMasterId r:id="rId72"/>
  </p:notesMasterIdLst>
  <p:sldIdLst>
    <p:sldId id="258" r:id="rId3"/>
    <p:sldId id="277" r:id="rId4"/>
    <p:sldId id="278" r:id="rId5"/>
    <p:sldId id="281" r:id="rId6"/>
    <p:sldId id="280" r:id="rId7"/>
    <p:sldId id="282" r:id="rId8"/>
    <p:sldId id="283" r:id="rId9"/>
    <p:sldId id="313" r:id="rId10"/>
    <p:sldId id="314" r:id="rId11"/>
    <p:sldId id="315" r:id="rId12"/>
    <p:sldId id="367" r:id="rId13"/>
    <p:sldId id="366" r:id="rId14"/>
    <p:sldId id="285" r:id="rId15"/>
    <p:sldId id="286" r:id="rId16"/>
    <p:sldId id="289" r:id="rId17"/>
    <p:sldId id="290" r:id="rId18"/>
    <p:sldId id="291" r:id="rId19"/>
    <p:sldId id="292" r:id="rId20"/>
    <p:sldId id="293" r:id="rId21"/>
    <p:sldId id="362" r:id="rId22"/>
    <p:sldId id="363" r:id="rId23"/>
    <p:sldId id="364" r:id="rId24"/>
    <p:sldId id="365" r:id="rId25"/>
    <p:sldId id="294" r:id="rId26"/>
    <p:sldId id="341" r:id="rId27"/>
    <p:sldId id="346" r:id="rId28"/>
    <p:sldId id="316" r:id="rId29"/>
    <p:sldId id="318" r:id="rId30"/>
    <p:sldId id="319" r:id="rId31"/>
    <p:sldId id="320" r:id="rId32"/>
    <p:sldId id="302" r:id="rId33"/>
    <p:sldId id="317" r:id="rId34"/>
    <p:sldId id="321" r:id="rId35"/>
    <p:sldId id="322" r:id="rId36"/>
    <p:sldId id="331" r:id="rId37"/>
    <p:sldId id="349" r:id="rId38"/>
    <p:sldId id="323" r:id="rId39"/>
    <p:sldId id="328" r:id="rId40"/>
    <p:sldId id="351" r:id="rId41"/>
    <p:sldId id="350" r:id="rId42"/>
    <p:sldId id="324" r:id="rId43"/>
    <p:sldId id="325" r:id="rId44"/>
    <p:sldId id="359" r:id="rId45"/>
    <p:sldId id="326" r:id="rId46"/>
    <p:sldId id="301" r:id="rId47"/>
    <p:sldId id="304" r:id="rId48"/>
    <p:sldId id="327" r:id="rId49"/>
    <p:sldId id="329" r:id="rId50"/>
    <p:sldId id="330" r:id="rId51"/>
    <p:sldId id="333" r:id="rId52"/>
    <p:sldId id="344" r:id="rId53"/>
    <p:sldId id="332" r:id="rId54"/>
    <p:sldId id="347" r:id="rId55"/>
    <p:sldId id="357" r:id="rId56"/>
    <p:sldId id="358" r:id="rId57"/>
    <p:sldId id="342" r:id="rId58"/>
    <p:sldId id="360" r:id="rId59"/>
    <p:sldId id="306" r:id="rId60"/>
    <p:sldId id="356" r:id="rId61"/>
    <p:sldId id="355" r:id="rId62"/>
    <p:sldId id="339" r:id="rId63"/>
    <p:sldId id="352" r:id="rId64"/>
    <p:sldId id="361" r:id="rId65"/>
    <p:sldId id="353" r:id="rId66"/>
    <p:sldId id="354" r:id="rId67"/>
    <p:sldId id="343" r:id="rId68"/>
    <p:sldId id="308" r:id="rId69"/>
    <p:sldId id="345" r:id="rId70"/>
    <p:sldId id="276" r:id="rId71"/>
  </p:sldIdLst>
  <p:sldSz cx="12192000" cy="6858000"/>
  <p:notesSz cx="6858000" cy="9144000"/>
  <p:embeddedFontLst>
    <p:embeddedFont>
      <p:font typeface="B Zar" panose="00000400000000000000" pitchFamily="2" charset="-78"/>
      <p:regular r:id="rId73"/>
      <p:bold r:id="rId74"/>
    </p:embeddedFont>
    <p:embeddedFont>
      <p:font typeface="Calibri" panose="020F0502020204030204" pitchFamily="34" charset="0"/>
      <p:regular r:id="rId75"/>
      <p:bold r:id="rId76"/>
      <p:italic r:id="rId77"/>
      <p:boldItalic r:id="rId78"/>
    </p:embeddedFont>
    <p:embeddedFont>
      <p:font typeface="IranNastaliq" panose="02020505000000020003" pitchFamily="18" charset="0"/>
      <p:regular r:id="rId79"/>
    </p:embeddedFont>
    <p:embeddedFont>
      <p:font typeface="Trebuchet MS" panose="020B0603020202020204" pitchFamily="34" charset="0"/>
      <p:regular r:id="rId80"/>
      <p:bold r:id="rId81"/>
      <p:italic r:id="rId82"/>
      <p:boldItalic r:id="rId8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6419" autoAdjust="0"/>
    <p:restoredTop sz="94103" autoAdjust="0"/>
  </p:normalViewPr>
  <p:slideViewPr>
    <p:cSldViewPr snapToGrid="0">
      <p:cViewPr varScale="1">
        <p:scale>
          <a:sx n="104" d="100"/>
          <a:sy n="104" d="100"/>
        </p:scale>
        <p:origin x="72" y="25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84" Type="http://schemas.openxmlformats.org/officeDocument/2006/relationships/presProps" Target="presProps.xml"/><Relationship Id="rId16" Type="http://schemas.openxmlformats.org/officeDocument/2006/relationships/slide" Target="slides/slide14.xml"/><Relationship Id="rId11" Type="http://schemas.openxmlformats.org/officeDocument/2006/relationships/slide" Target="slides/slide9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74" Type="http://schemas.openxmlformats.org/officeDocument/2006/relationships/font" Target="fonts/font2.fntdata"/><Relationship Id="rId79" Type="http://schemas.openxmlformats.org/officeDocument/2006/relationships/font" Target="fonts/font7.fntdata"/><Relationship Id="rId5" Type="http://schemas.openxmlformats.org/officeDocument/2006/relationships/slide" Target="slides/slide3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77" Type="http://schemas.openxmlformats.org/officeDocument/2006/relationships/font" Target="fonts/font5.fntdata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notesMaster" Target="notesMasters/notesMaster1.xml"/><Relationship Id="rId80" Type="http://schemas.openxmlformats.org/officeDocument/2006/relationships/font" Target="fonts/font8.fntdata"/><Relationship Id="rId85" Type="http://schemas.openxmlformats.org/officeDocument/2006/relationships/viewProps" Target="viewProps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slide" Target="slides/slide65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slide" Target="slides/slide68.xml"/><Relationship Id="rId75" Type="http://schemas.openxmlformats.org/officeDocument/2006/relationships/font" Target="fonts/font3.fntdata"/><Relationship Id="rId83" Type="http://schemas.openxmlformats.org/officeDocument/2006/relationships/font" Target="fonts/font1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font" Target="fonts/font1.fntdata"/><Relationship Id="rId78" Type="http://schemas.openxmlformats.org/officeDocument/2006/relationships/font" Target="fonts/font6.fntdata"/><Relationship Id="rId81" Type="http://schemas.openxmlformats.org/officeDocument/2006/relationships/font" Target="fonts/font9.fntdata"/><Relationship Id="rId86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Relationship Id="rId34" Type="http://schemas.openxmlformats.org/officeDocument/2006/relationships/slide" Target="slides/slide32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76" Type="http://schemas.openxmlformats.org/officeDocument/2006/relationships/font" Target="fonts/font4.fntdata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7.xml"/><Relationship Id="rId24" Type="http://schemas.openxmlformats.org/officeDocument/2006/relationships/slide" Target="slides/slide22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66" Type="http://schemas.openxmlformats.org/officeDocument/2006/relationships/slide" Target="slides/slide64.xml"/><Relationship Id="rId87" Type="http://schemas.openxmlformats.org/officeDocument/2006/relationships/tableStyles" Target="tableStyles.xml"/><Relationship Id="rId61" Type="http://schemas.openxmlformats.org/officeDocument/2006/relationships/slide" Target="slides/slide59.xml"/><Relationship Id="rId82" Type="http://schemas.openxmlformats.org/officeDocument/2006/relationships/font" Target="fonts/font10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1C49AF-EE87-4C93-A505-4F3C9C0EC5FD}" type="datetimeFigureOut">
              <a:rPr lang="en-US" smtClean="0"/>
              <a:pPr/>
              <a:t>8/13/2023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7C6E73-7607-45A5-818E-F16C08584FB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1872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8/13/2023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8803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8/13/2023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5810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8/13/2023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0755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8/13/2023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9636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8/13/2023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4443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8/13/2023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1313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8/13/2023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7344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8/13/2023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7293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8/13/2023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6093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8/13/2023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0405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8/13/2023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9450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8/13/2023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7200" dirty="0">
                <a:solidFill>
                  <a:prstClr val="white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defTabSz="457200"/>
            <a:r>
              <a:rPr lang="en-US" sz="7200" dirty="0">
                <a:solidFill>
                  <a:prstClr val="white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7725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8/13/2023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2506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8/13/2023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3123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8/13/2023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0367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8/13/2023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5308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8/13/2023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0899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396648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9CBC-9B50-4D77-B834-9E11F644C1C6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82118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9CBC-9B50-4D77-B834-9E11F644C1C6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95446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616265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9CBC-9B50-4D77-B834-9E11F644C1C6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59872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9CBC-9B50-4D77-B834-9E11F644C1C6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7200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9CBC-9B50-4D77-B834-9E11F644C1C6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2572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9CBC-9B50-4D77-B834-9E11F644C1C6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12011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9CBC-9B50-4D77-B834-9E11F644C1C6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759113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9CBC-9B50-4D77-B834-9E11F644C1C6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009478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9CBC-9B50-4D77-B834-9E11F644C1C6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318114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9CBC-9B50-4D77-B834-9E11F644C1C6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5696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9CBC-9B50-4D77-B834-9E11F644C1C6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046195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396648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9CBC-9B50-4D77-B834-9E11F644C1C6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2024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38000"/>
              </a:schemeClr>
            </a:gs>
            <a:gs pos="10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06000"/>
                <a:satMod val="120000"/>
                <a:lumMod val="79000"/>
              </a:schemeClr>
            </a:gs>
          </a:gsLst>
          <a:lin ang="252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fld id="{9D6E9DEC-419B-4CC5-A080-3B06BD5A8291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 defTabSz="457200"/>
              <a:t>8/13/2023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 defTabSz="457200"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54796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Rectangle 7"/>
          <p:cNvSpPr/>
          <p:nvPr userDrawn="1"/>
        </p:nvSpPr>
        <p:spPr>
          <a:xfrm>
            <a:off x="0" y="6176965"/>
            <a:ext cx="12192000" cy="681037"/>
          </a:xfrm>
          <a:prstGeom prst="rect">
            <a:avLst/>
          </a:prstGeom>
          <a:solidFill>
            <a:srgbClr val="20558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48901" y="6356352"/>
            <a:ext cx="11049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9485523C-9739-49E1-B261-33C29B76961E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4157883" y="6356352"/>
            <a:ext cx="6091017" cy="365125"/>
          </a:xfrm>
          <a:prstGeom prst="rect">
            <a:avLst/>
          </a:prstGeom>
        </p:spPr>
        <p:txBody>
          <a:bodyPr anchor="ctr"/>
          <a:lstStyle>
            <a:lvl1pPr algn="ctr">
              <a:defRPr sz="1200"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prstClr val="white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44" y="6354947"/>
            <a:ext cx="2896819" cy="361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205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rgbClr val="616265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rgbClr val="616265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616265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rgbClr val="616265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rgbClr val="616265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rgbClr val="616265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pn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3.png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57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58.png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6.jpeg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18941" y="3011221"/>
            <a:ext cx="88220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rtl="1"/>
            <a:r>
              <a:rPr lang="fa-IR" sz="3600" dirty="0">
                <a:latin typeface="IranNastaliq" panose="02020505000000020003" pitchFamily="18" charset="0"/>
                <a:cs typeface="IranNastaliq" panose="02020505000000020003" pitchFamily="18" charset="0"/>
              </a:rPr>
              <a:t>همایش انجمن بین المللی کتابخانه های دانشگاهی </a:t>
            </a:r>
            <a:r>
              <a:rPr lang="en-US" sz="3600" dirty="0">
                <a:latin typeface="Times New Roman" pitchFamily="18" charset="0"/>
                <a:cs typeface="Times New Roman" pitchFamily="18" charset="0"/>
              </a:rPr>
              <a:t>IATUL</a:t>
            </a:r>
            <a:r>
              <a:rPr lang="en-US" sz="3600" dirty="0">
                <a:latin typeface="IranNastaliq" panose="02020505000000020003" pitchFamily="18" charset="0"/>
                <a:cs typeface="IranNastaliq" panose="02020505000000020003" pitchFamily="18" charset="0"/>
              </a:rPr>
              <a:t> </a:t>
            </a:r>
            <a:r>
              <a:rPr lang="fa-IR" sz="3600" dirty="0">
                <a:latin typeface="IranNastaliq" panose="02020505000000020003" pitchFamily="18" charset="0"/>
                <a:cs typeface="IranNastaliq" panose="02020505000000020003" pitchFamily="18" charset="0"/>
              </a:rPr>
              <a:t>؛ تجارب والگوها </a:t>
            </a:r>
            <a:endParaRPr lang="en-US" sz="3600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42348" y="4878371"/>
            <a:ext cx="6139435" cy="109185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1">
              <a:lnSpc>
                <a:spcPct val="100000"/>
              </a:lnSpc>
            </a:pPr>
            <a:r>
              <a:rPr lang="fa-IR" sz="3200" dirty="0">
                <a:latin typeface="IranNastaliq" pitchFamily="18" charset="0"/>
                <a:cs typeface="IranNastaliq" pitchFamily="18" charset="0"/>
              </a:rPr>
              <a:t>فاطمه شیخ شعاعی</a:t>
            </a:r>
          </a:p>
          <a:p>
            <a:pPr algn="ctr" rtl="1">
              <a:lnSpc>
                <a:spcPct val="100000"/>
              </a:lnSpc>
            </a:pPr>
            <a:r>
              <a:rPr lang="fa-IR" sz="3200" dirty="0">
                <a:latin typeface="IranNastaliq" pitchFamily="18" charset="0"/>
                <a:cs typeface="IranNastaliq" pitchFamily="18" charset="0"/>
              </a:rPr>
              <a:t>دانشیار گروه کتابداری و اطلاع رسانی پزشکی</a:t>
            </a:r>
          </a:p>
        </p:txBody>
      </p:sp>
      <p:pic>
        <p:nvPicPr>
          <p:cNvPr id="1026" name="Picture 2" descr="C:\Users\Dr-mohamadi\Desktop\iatul_logo_wortmarke.png"/>
          <p:cNvPicPr>
            <a:picLocks noChangeAspect="1" noChangeArrowheads="1"/>
          </p:cNvPicPr>
          <p:nvPr/>
        </p:nvPicPr>
        <p:blipFill>
          <a:blip r:embed="rId2">
            <a:lum bright="-30000"/>
          </a:blip>
          <a:srcRect/>
          <a:stretch>
            <a:fillRect/>
          </a:stretch>
        </p:blipFill>
        <p:spPr bwMode="auto">
          <a:xfrm>
            <a:off x="9180945" y="2685473"/>
            <a:ext cx="3195782" cy="1470891"/>
          </a:xfrm>
          <a:prstGeom prst="rect">
            <a:avLst/>
          </a:prstGeom>
          <a:noFill/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154" y="0"/>
            <a:ext cx="2143125" cy="122816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116900" y="1215527"/>
            <a:ext cx="2577632" cy="3854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a-IR" b="1" dirty="0">
                <a:solidFill>
                  <a:schemeClr val="bg1"/>
                </a:solidFill>
                <a:cs typeface="B Nazanin" panose="00000400000000000000" pitchFamily="2" charset="-78"/>
              </a:rPr>
              <a:t>دانشکده علوم پیراپزشکی</a:t>
            </a:r>
            <a:endParaRPr lang="en-US" b="1" dirty="0">
              <a:solidFill>
                <a:schemeClr val="bg1"/>
              </a:solidFill>
              <a:cs typeface="B Nazanin" panose="000004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341994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 rtl="1"/>
            <a:r>
              <a:rPr lang="fa-IR" b="1" dirty="0">
                <a:cs typeface="B Zar" pitchFamily="2" charset="-78"/>
              </a:rPr>
              <a:t>معرفی انجمن</a:t>
            </a:r>
            <a:endParaRPr lang="en-US" b="1" dirty="0">
              <a:cs typeface="B Zar" pitchFamily="2" charset="-78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1995055"/>
            <a:ext cx="9719824" cy="4645890"/>
          </a:xfrm>
        </p:spPr>
        <p:txBody>
          <a:bodyPr>
            <a:normAutofit/>
          </a:bodyPr>
          <a:lstStyle/>
          <a:p>
            <a:pPr algn="just" rtl="1">
              <a:lnSpc>
                <a:spcPct val="150000"/>
              </a:lnSpc>
            </a:pPr>
            <a:r>
              <a:rPr lang="fa-IR" sz="2200" b="1" dirty="0">
                <a:solidFill>
                  <a:srgbClr val="FFC000"/>
                </a:solidFill>
                <a:effectLst/>
                <a:cs typeface="B Zar" pitchFamily="2" charset="-78"/>
              </a:rPr>
              <a:t>انجمن بین المللی کتابخانه های دانشگاهی</a:t>
            </a:r>
            <a:r>
              <a:rPr lang="en-US" sz="2200" b="1" dirty="0">
                <a:solidFill>
                  <a:srgbClr val="C00000"/>
                </a:solidFill>
                <a:effectLst/>
                <a:cs typeface="B Zar" pitchFamily="2" charset="-78"/>
              </a:rPr>
              <a:t>IATUL (</a:t>
            </a:r>
            <a:r>
              <a:rPr lang="en-US" sz="2200" b="1" dirty="0">
                <a:solidFill>
                  <a:srgbClr val="C00000"/>
                </a:solidFill>
                <a:effectLst/>
                <a:latin typeface="Times New Roman" pitchFamily="18" charset="0"/>
                <a:cs typeface="B Zar" pitchFamily="2" charset="-78"/>
              </a:rPr>
              <a:t>International Association of Technical University Libraries)</a:t>
            </a:r>
            <a:r>
              <a:rPr lang="en-US" sz="2200" b="1" dirty="0">
                <a:solidFill>
                  <a:srgbClr val="C00000"/>
                </a:solidFill>
                <a:effectLst/>
                <a:cs typeface="B Zar" pitchFamily="2" charset="-78"/>
              </a:rPr>
              <a:t>  </a:t>
            </a:r>
            <a:r>
              <a:rPr lang="fa-IR" sz="2200" b="1" dirty="0">
                <a:solidFill>
                  <a:srgbClr val="C00000"/>
                </a:solidFill>
                <a:effectLst/>
                <a:cs typeface="B Zar" pitchFamily="2" charset="-78"/>
              </a:rPr>
              <a:t> </a:t>
            </a:r>
            <a:r>
              <a:rPr lang="fa-IR" sz="2200" b="1" dirty="0">
                <a:effectLst/>
                <a:cs typeface="B Zar" pitchFamily="2" charset="-78"/>
              </a:rPr>
              <a:t>در ماه مه</a:t>
            </a:r>
            <a:r>
              <a:rPr lang="en-US" sz="2200" b="1" dirty="0">
                <a:effectLst/>
                <a:cs typeface="B Zar" pitchFamily="2" charset="-78"/>
              </a:rPr>
              <a:t> </a:t>
            </a:r>
            <a:r>
              <a:rPr lang="fa-IR" sz="2200" b="1" dirty="0">
                <a:effectLst/>
                <a:cs typeface="B Zar" pitchFamily="2" charset="-78"/>
              </a:rPr>
              <a:t> 1955 در دوسلدورف، آلمان، به عنوان یک سازمان </a:t>
            </a:r>
            <a:r>
              <a:rPr lang="fa-IR" sz="2200" b="1" dirty="0">
                <a:solidFill>
                  <a:srgbClr val="FFC000"/>
                </a:solidFill>
                <a:effectLst/>
                <a:cs typeface="B Zar" pitchFamily="2" charset="-78"/>
              </a:rPr>
              <a:t>غیردولتی بین المللی داوطلبانه </a:t>
            </a:r>
            <a:r>
              <a:rPr lang="fa-IR" sz="2200" b="1" dirty="0">
                <a:effectLst/>
                <a:cs typeface="B Zar" pitchFamily="2" charset="-78"/>
              </a:rPr>
              <a:t>متشکل از گروهی از کتابخانه ها برای </a:t>
            </a:r>
            <a:r>
              <a:rPr lang="fa-IR" sz="2200" b="1" dirty="0">
                <a:solidFill>
                  <a:srgbClr val="FFFF00"/>
                </a:solidFill>
                <a:effectLst/>
                <a:cs typeface="B Zar" pitchFamily="2" charset="-78"/>
              </a:rPr>
              <a:t>تبادل ایده های مرتبط با کتابداری در دانشگاه های فنی </a:t>
            </a:r>
            <a:r>
              <a:rPr lang="fa-IR" sz="2200" b="1" dirty="0">
                <a:effectLst/>
                <a:cs typeface="B Zar" pitchFamily="2" charset="-78"/>
              </a:rPr>
              <a:t>در سراسر جهان تاسیس شد.</a:t>
            </a:r>
            <a:endParaRPr lang="en-US" sz="2200" b="1" dirty="0">
              <a:effectLst/>
              <a:cs typeface="B Zar" pitchFamily="2" charset="-78"/>
            </a:endParaRPr>
          </a:p>
          <a:p>
            <a:pPr algn="just" rtl="1">
              <a:lnSpc>
                <a:spcPct val="150000"/>
              </a:lnSpc>
            </a:pPr>
            <a:r>
              <a:rPr lang="fa-IR" sz="2200" b="1" dirty="0">
                <a:effectLst/>
                <a:cs typeface="B Zar" pitchFamily="2" charset="-78"/>
              </a:rPr>
              <a:t> </a:t>
            </a:r>
          </a:p>
          <a:p>
            <a:pPr algn="just" rtl="1">
              <a:lnSpc>
                <a:spcPct val="150000"/>
              </a:lnSpc>
            </a:pPr>
            <a:r>
              <a:rPr lang="fa-IR" sz="2200" b="1" dirty="0">
                <a:effectLst/>
                <a:cs typeface="B Zar" pitchFamily="2" charset="-78"/>
              </a:rPr>
              <a:t>نام گسترش یافته</a:t>
            </a:r>
            <a:r>
              <a:rPr lang="en-US" sz="2200" b="1" dirty="0">
                <a:solidFill>
                  <a:srgbClr val="FFFF00"/>
                </a:solidFill>
                <a:effectLst/>
                <a:cs typeface="B Zar" pitchFamily="2" charset="-78"/>
              </a:rPr>
              <a:t>IATUL</a:t>
            </a:r>
            <a:r>
              <a:rPr lang="en-US" sz="2200" b="1" dirty="0">
                <a:effectLst/>
                <a:cs typeface="B Zar" pitchFamily="2" charset="-78"/>
              </a:rPr>
              <a:t>  </a:t>
            </a:r>
            <a:r>
              <a:rPr lang="fa-IR" sz="2200" b="1" dirty="0">
                <a:effectLst/>
                <a:cs typeface="B Zar" pitchFamily="2" charset="-78"/>
              </a:rPr>
              <a:t> به انجمن بین المللی کتابخانه های دانشگاهی در مجمع عمومی سال 2014 تغییر یافت تا منعکس کننده طیف گسترده  موسساتی باشد که در حال حاضر عضو انجمن می باشند.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 rtl="1"/>
            <a:r>
              <a:rPr lang="fa-IR" b="1" dirty="0">
                <a:cs typeface="B Zar" pitchFamily="2" charset="-78"/>
              </a:rPr>
              <a:t>معرفی انجمن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1745" y="2087418"/>
            <a:ext cx="11249891" cy="4927600"/>
          </a:xfrm>
        </p:spPr>
        <p:txBody>
          <a:bodyPr>
            <a:noAutofit/>
          </a:bodyPr>
          <a:lstStyle/>
          <a:p>
            <a:pPr algn="just" rtl="1">
              <a:lnSpc>
                <a:spcPct val="100000"/>
              </a:lnSpc>
            </a:pPr>
            <a:r>
              <a:rPr lang="en-US" sz="2200" b="1" dirty="0">
                <a:solidFill>
                  <a:srgbClr val="00B050"/>
                </a:solidFill>
                <a:cs typeface="B Zar" pitchFamily="2" charset="-78"/>
              </a:rPr>
              <a:t>IATUL </a:t>
            </a:r>
            <a:r>
              <a:rPr lang="fa-IR" sz="2200" b="1" dirty="0">
                <a:cs typeface="B Zar" pitchFamily="2" charset="-78"/>
              </a:rPr>
              <a:t>یک نمونه عالی از توسعه یک </a:t>
            </a:r>
            <a:r>
              <a:rPr lang="fa-IR" sz="2200" b="1" dirty="0">
                <a:solidFill>
                  <a:srgbClr val="FFFF00"/>
                </a:solidFill>
                <a:cs typeface="B Zar" pitchFamily="2" charset="-78"/>
              </a:rPr>
              <a:t>شبکه بین المللی (60 کشور) غیر دولتی </a:t>
            </a:r>
            <a:r>
              <a:rPr lang="fa-IR" sz="2200" b="1" dirty="0">
                <a:cs typeface="B Zar" pitchFamily="2" charset="-78"/>
              </a:rPr>
              <a:t>کارآمد بین کتابخانه های دانشگاهی است که در سطوح حرفه ای به ارائه خدمات مشابه به طیف وسیعی از کاربران خود می پردازد.</a:t>
            </a:r>
          </a:p>
          <a:p>
            <a:pPr algn="just" rtl="1">
              <a:lnSpc>
                <a:spcPct val="100000"/>
              </a:lnSpc>
            </a:pPr>
            <a:endParaRPr lang="fa-IR" sz="2200" b="1" dirty="0">
              <a:cs typeface="B Zar" pitchFamily="2" charset="-78"/>
            </a:endParaRPr>
          </a:p>
          <a:p>
            <a:pPr algn="just" rtl="1">
              <a:lnSpc>
                <a:spcPct val="100000"/>
              </a:lnSpc>
            </a:pPr>
            <a:r>
              <a:rPr lang="fa-IR" sz="2200" b="1" dirty="0">
                <a:cs typeface="B Zar" pitchFamily="2" charset="-78"/>
              </a:rPr>
              <a:t> بسیاری از اعضای </a:t>
            </a:r>
            <a:r>
              <a:rPr lang="en-US" sz="2200" b="1" dirty="0">
                <a:solidFill>
                  <a:srgbClr val="00B050"/>
                </a:solidFill>
                <a:cs typeface="B Zar" pitchFamily="2" charset="-78"/>
              </a:rPr>
              <a:t>IATUL </a:t>
            </a:r>
            <a:r>
              <a:rPr lang="fa-IR" sz="2200" b="1" dirty="0">
                <a:cs typeface="B Zar" pitchFamily="2" charset="-78"/>
              </a:rPr>
              <a:t> نه تنها به کارکنان آموزش و پژوهش و دانشجویان دانشگاه خود، بلکه به سازمان های صنعتی و مؤسسات پژوهشی ملی در کشور خود خدمات ارائه می دهند.</a:t>
            </a:r>
          </a:p>
          <a:p>
            <a:pPr algn="just" rtl="1">
              <a:lnSpc>
                <a:spcPct val="100000"/>
              </a:lnSpc>
            </a:pPr>
            <a:endParaRPr lang="fa-IR" sz="2200" b="1" dirty="0">
              <a:cs typeface="B Zar" pitchFamily="2" charset="-78"/>
            </a:endParaRPr>
          </a:p>
          <a:p>
            <a:pPr algn="just" rtl="1">
              <a:lnSpc>
                <a:spcPct val="100000"/>
              </a:lnSpc>
            </a:pPr>
            <a:r>
              <a:rPr lang="fa-IR" sz="2200" b="1" dirty="0">
                <a:cs typeface="B Zar" pitchFamily="2" charset="-78"/>
              </a:rPr>
              <a:t>هدف اصلی  </a:t>
            </a:r>
            <a:r>
              <a:rPr lang="en-US" sz="2200" b="1" dirty="0">
                <a:cs typeface="B Zar" pitchFamily="2" charset="-78"/>
              </a:rPr>
              <a:t> </a:t>
            </a:r>
            <a:r>
              <a:rPr lang="en-US" sz="2200" b="1" dirty="0">
                <a:solidFill>
                  <a:srgbClr val="00B050"/>
                </a:solidFill>
                <a:cs typeface="B Zar" pitchFamily="2" charset="-78"/>
              </a:rPr>
              <a:t>IATUL</a:t>
            </a:r>
            <a:r>
              <a:rPr lang="en-US" sz="2200" b="1" dirty="0">
                <a:cs typeface="B Zar" pitchFamily="2" charset="-78"/>
              </a:rPr>
              <a:t> </a:t>
            </a:r>
            <a:r>
              <a:rPr lang="fa-IR" sz="2200" b="1" dirty="0">
                <a:cs typeface="B Zar" pitchFamily="2" charset="-78"/>
              </a:rPr>
              <a:t>این است که مدیران کتابخانه و مدیران ارشد بتوانند برای </a:t>
            </a:r>
            <a:r>
              <a:rPr lang="fa-IR" sz="2200" b="1" dirty="0">
                <a:solidFill>
                  <a:srgbClr val="FFFF00"/>
                </a:solidFill>
                <a:cs typeface="B Zar" pitchFamily="2" charset="-78"/>
              </a:rPr>
              <a:t>تبادل نظر </a:t>
            </a:r>
            <a:r>
              <a:rPr lang="fa-IR" sz="2200" b="1" dirty="0">
                <a:cs typeface="B Zar" pitchFamily="2" charset="-78"/>
              </a:rPr>
              <a:t>در مورد مسائل مهم جاری دیدار کنند و فرصتی برای آنها فراهم شود تا</a:t>
            </a:r>
            <a:r>
              <a:rPr lang="en-US" sz="2200" b="1" dirty="0">
                <a:cs typeface="B Zar" pitchFamily="2" charset="-78"/>
              </a:rPr>
              <a:t> </a:t>
            </a:r>
            <a:r>
              <a:rPr lang="fa-IR" sz="2200" b="1" dirty="0">
                <a:cs typeface="B Zar" pitchFamily="2" charset="-78"/>
              </a:rPr>
              <a:t>با رویکرد همکاری و همفکری به حل مسائل بپردازند. </a:t>
            </a:r>
          </a:p>
          <a:p>
            <a:pPr algn="just" rtl="1">
              <a:lnSpc>
                <a:spcPct val="100000"/>
              </a:lnSpc>
            </a:pPr>
            <a:endParaRPr lang="fa-IR" sz="2200" b="1" dirty="0">
              <a:cs typeface="B Zar" pitchFamily="2" charset="-78"/>
            </a:endParaRPr>
          </a:p>
          <a:p>
            <a:pPr algn="just" rtl="1">
              <a:lnSpc>
                <a:spcPct val="100000"/>
              </a:lnSpc>
            </a:pPr>
            <a:r>
              <a:rPr lang="fa-IR" sz="2200" b="1" dirty="0">
                <a:cs typeface="B Zar" pitchFamily="2" charset="-78"/>
              </a:rPr>
              <a:t> </a:t>
            </a:r>
            <a:r>
              <a:rPr lang="en-US" sz="2200" b="1" dirty="0">
                <a:solidFill>
                  <a:srgbClr val="00B050"/>
                </a:solidFill>
                <a:cs typeface="B Zar" pitchFamily="2" charset="-78"/>
              </a:rPr>
              <a:t>IATUL</a:t>
            </a:r>
            <a:r>
              <a:rPr lang="en-US" sz="2200" b="1" dirty="0">
                <a:cs typeface="B Zar" pitchFamily="2" charset="-78"/>
              </a:rPr>
              <a:t> </a:t>
            </a:r>
            <a:r>
              <a:rPr lang="fa-IR" sz="2200" b="1" dirty="0">
                <a:cs typeface="B Zar" pitchFamily="2" charset="-78"/>
              </a:rPr>
              <a:t> همچنین از سازمان هایی که </a:t>
            </a:r>
            <a:r>
              <a:rPr lang="fa-IR" sz="2200" b="1" dirty="0">
                <a:solidFill>
                  <a:srgbClr val="FFFF00"/>
                </a:solidFill>
                <a:cs typeface="B Zar" pitchFamily="2" charset="-78"/>
              </a:rPr>
              <a:t>خدمات کتابخانه های دانشگاهی </a:t>
            </a:r>
            <a:r>
              <a:rPr lang="fa-IR" sz="2200" b="1" dirty="0">
                <a:cs typeface="B Zar" pitchFamily="2" charset="-78"/>
              </a:rPr>
              <a:t>را عرضه می کنند، استقبال کرده و در صورت تمایل در طی فعالیت های انجمن شناسایی و معرفی می شوند.</a:t>
            </a:r>
            <a:endParaRPr lang="en-US" sz="2200" b="1" dirty="0">
              <a:cs typeface="B Zar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 rtl="1"/>
            <a:r>
              <a:rPr lang="fa-IR" b="1" dirty="0">
                <a:cs typeface="B Zar" pitchFamily="2" charset="-78"/>
              </a:rPr>
              <a:t>معرفی انجمن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r" rtl="1">
              <a:defRPr/>
            </a:pPr>
            <a:r>
              <a:rPr lang="fa-IR" altLang="ko-KR" b="1" dirty="0">
                <a:cs typeface="B Zar" pitchFamily="2" charset="-78"/>
              </a:rPr>
              <a:t>این انجمن به طور خاص وظیفه ارتقای موارد ذیل را دارد:</a:t>
            </a:r>
            <a:endParaRPr lang="en-US" altLang="ko-KR" b="1" dirty="0">
              <a:cs typeface="B Zar" pitchFamily="2" charset="-78"/>
            </a:endParaRPr>
          </a:p>
          <a:p>
            <a:pPr algn="r" rtl="1">
              <a:defRPr/>
            </a:pPr>
            <a:endParaRPr lang="en-US" altLang="ko-KR" dirty="0">
              <a:solidFill>
                <a:schemeClr val="tx2">
                  <a:lumMod val="50000"/>
                </a:schemeClr>
              </a:solidFill>
              <a:cs typeface="B Zar" pitchFamily="2" charset="-78"/>
            </a:endParaRPr>
          </a:p>
          <a:p>
            <a:pPr algn="r" rtl="1">
              <a:defRPr/>
            </a:pPr>
            <a:endParaRPr lang="fa-IR" altLang="ko-KR" dirty="0">
              <a:solidFill>
                <a:schemeClr val="tx2">
                  <a:lumMod val="50000"/>
                </a:schemeClr>
              </a:solidFill>
              <a:cs typeface="B Zar" pitchFamily="2" charset="-78"/>
            </a:endParaRPr>
          </a:p>
          <a:p>
            <a:pPr marL="914400" lvl="1" indent="-457200" algn="r" rtl="1">
              <a:lnSpc>
                <a:spcPct val="150000"/>
              </a:lnSpc>
              <a:buFont typeface="Wingdings" pitchFamily="2" charset="2"/>
              <a:buChar char="ü"/>
              <a:defRPr/>
            </a:pPr>
            <a:r>
              <a:rPr lang="fa-IR" altLang="ko-KR" sz="3000" b="1" dirty="0">
                <a:solidFill>
                  <a:srgbClr val="FFFF00"/>
                </a:solidFill>
                <a:cs typeface="B Zar" pitchFamily="2" charset="-78"/>
              </a:rPr>
              <a:t>علوم و تحقیقات در زمینه خدمات کتابخانه </a:t>
            </a:r>
          </a:p>
          <a:p>
            <a:pPr marL="914400" lvl="1" indent="-457200" algn="r" rtl="1">
              <a:lnSpc>
                <a:spcPct val="150000"/>
              </a:lnSpc>
              <a:buFont typeface="Wingdings" pitchFamily="2" charset="2"/>
              <a:buChar char="ü"/>
              <a:defRPr/>
            </a:pPr>
            <a:r>
              <a:rPr lang="fa-IR" altLang="ko-KR" sz="3000" b="1" dirty="0">
                <a:solidFill>
                  <a:srgbClr val="FFFF00"/>
                </a:solidFill>
                <a:cs typeface="B Zar" pitchFamily="2" charset="-78"/>
              </a:rPr>
              <a:t>همکاری موثر میان کتابخانه های عضو</a:t>
            </a:r>
          </a:p>
          <a:p>
            <a:pPr marL="914400" lvl="1" indent="-457200" algn="r" rtl="1">
              <a:lnSpc>
                <a:spcPct val="150000"/>
              </a:lnSpc>
              <a:buFont typeface="Wingdings" pitchFamily="2" charset="2"/>
              <a:buChar char="ü"/>
              <a:defRPr/>
            </a:pPr>
            <a:r>
              <a:rPr lang="fa-IR" altLang="ko-KR" sz="3000" b="1" dirty="0">
                <a:solidFill>
                  <a:srgbClr val="FFFF00"/>
                </a:solidFill>
                <a:cs typeface="B Zar" pitchFamily="2" charset="-78"/>
              </a:rPr>
              <a:t>معرفی فناوری های  نوآورانه </a:t>
            </a:r>
          </a:p>
          <a:p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B Zar" panose="00000400000000000000" pitchFamily="2" charset="-78"/>
              </a:rPr>
              <a:t>IATUL Board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6213" y="2235273"/>
            <a:ext cx="7373787" cy="4137818"/>
          </a:xfrm>
        </p:spPr>
        <p:txBody>
          <a:bodyPr>
            <a:normAutofit fontScale="92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en-US" sz="2200" b="1" dirty="0">
                <a:solidFill>
                  <a:srgbClr val="FFC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B Zar" panose="00000400000000000000" pitchFamily="2" charset="-78"/>
              </a:rPr>
              <a:t>President: </a:t>
            </a:r>
            <a:r>
              <a:rPr lang="en-US" sz="2200" dirty="0">
                <a:solidFill>
                  <a:srgbClr val="FFFF66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B Zar" panose="00000400000000000000" pitchFamily="2" charset="-78"/>
              </a:rPr>
              <a:t>Dr Anna </a:t>
            </a:r>
            <a:r>
              <a:rPr lang="en-US" sz="2200" dirty="0" err="1">
                <a:solidFill>
                  <a:srgbClr val="FFFF66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B Zar" panose="00000400000000000000" pitchFamily="2" charset="-78"/>
              </a:rPr>
              <a:t>Wałek</a:t>
            </a:r>
            <a:endParaRPr lang="en-US" sz="2200" dirty="0">
              <a:solidFill>
                <a:srgbClr val="FFFF66"/>
              </a:solidFill>
              <a:latin typeface="Times New Roman" panose="02020603050405020304" pitchFamily="18" charset="0"/>
              <a:ea typeface="Calibri" panose="020F0502020204030204" pitchFamily="34" charset="0"/>
              <a:cs typeface="B Zar" panose="00000400000000000000" pitchFamily="2" charset="-78"/>
            </a:endParaRPr>
          </a:p>
          <a:p>
            <a:pPr>
              <a:buFont typeface="Arial" pitchFamily="34" charset="0"/>
              <a:buChar char="•"/>
            </a:pPr>
            <a:endParaRPr lang="en-US" sz="2200" b="1" dirty="0">
              <a:solidFill>
                <a:srgbClr val="FFC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B Zar" panose="00000400000000000000" pitchFamily="2" charset="-78"/>
            </a:endParaRPr>
          </a:p>
          <a:p>
            <a:pPr>
              <a:buFont typeface="Arial" pitchFamily="34" charset="0"/>
              <a:buChar char="•"/>
            </a:pPr>
            <a:endParaRPr lang="en-US" sz="2200" b="1" dirty="0">
              <a:solidFill>
                <a:srgbClr val="FFC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B Zar" panose="00000400000000000000" pitchFamily="2" charset="-78"/>
            </a:endParaRPr>
          </a:p>
          <a:p>
            <a:pPr>
              <a:buFont typeface="Arial" pitchFamily="34" charset="0"/>
              <a:buChar char="•"/>
            </a:pPr>
            <a:endParaRPr lang="en-US" sz="2200" b="1" dirty="0">
              <a:solidFill>
                <a:srgbClr val="FFC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B Zar" panose="00000400000000000000" pitchFamily="2" charset="-78"/>
            </a:endParaRPr>
          </a:p>
          <a:p>
            <a:pPr>
              <a:buFont typeface="Arial" pitchFamily="34" charset="0"/>
              <a:buChar char="•"/>
            </a:pPr>
            <a:endParaRPr lang="en-US" sz="2200" b="1" dirty="0">
              <a:solidFill>
                <a:srgbClr val="FFC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B Zar" panose="00000400000000000000" pitchFamily="2" charset="-78"/>
            </a:endParaRPr>
          </a:p>
          <a:p>
            <a:pPr>
              <a:buFont typeface="Arial" pitchFamily="34" charset="0"/>
              <a:buChar char="•"/>
            </a:pPr>
            <a:endParaRPr lang="en-US" sz="2200" b="1" dirty="0">
              <a:solidFill>
                <a:srgbClr val="FFC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B Zar" panose="00000400000000000000" pitchFamily="2" charset="-78"/>
            </a:endParaRPr>
          </a:p>
          <a:p>
            <a:pPr>
              <a:buFont typeface="Arial" pitchFamily="34" charset="0"/>
              <a:buChar char="•"/>
            </a:pPr>
            <a:r>
              <a:rPr lang="en-US" sz="2200" b="1" dirty="0">
                <a:solidFill>
                  <a:srgbClr val="FFC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B Zar" panose="00000400000000000000" pitchFamily="2" charset="-78"/>
              </a:rPr>
              <a:t>Vice President: </a:t>
            </a:r>
            <a:r>
              <a:rPr lang="en-US" sz="2200" dirty="0">
                <a:solidFill>
                  <a:srgbClr val="FFFF66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B Zar" panose="00000400000000000000" pitchFamily="2" charset="-78"/>
              </a:rPr>
              <a:t>Dr Charles </a:t>
            </a:r>
            <a:r>
              <a:rPr lang="en-US" sz="2200" dirty="0" err="1">
                <a:solidFill>
                  <a:srgbClr val="FFFF66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B Zar" panose="00000400000000000000" pitchFamily="2" charset="-78"/>
              </a:rPr>
              <a:t>Eckman</a:t>
            </a:r>
            <a:endParaRPr lang="en-US" sz="2200" dirty="0">
              <a:solidFill>
                <a:srgbClr val="FFFF66"/>
              </a:solidFill>
              <a:latin typeface="Times New Roman" panose="02020603050405020304" pitchFamily="18" charset="0"/>
              <a:ea typeface="Calibri" panose="020F0502020204030204" pitchFamily="34" charset="0"/>
              <a:cs typeface="B Zar" panose="00000400000000000000" pitchFamily="2" charset="-78"/>
            </a:endParaRPr>
          </a:p>
          <a:p>
            <a:pPr>
              <a:buFont typeface="Arial" pitchFamily="34" charset="0"/>
              <a:buChar char="•"/>
            </a:pPr>
            <a:endParaRPr lang="en-US" sz="2200" dirty="0">
              <a:solidFill>
                <a:srgbClr val="FFFF66"/>
              </a:solidFill>
              <a:latin typeface="Times New Roman" panose="02020603050405020304" pitchFamily="18" charset="0"/>
              <a:ea typeface="Calibri" panose="020F0502020204030204" pitchFamily="34" charset="0"/>
              <a:cs typeface="B Zar" panose="00000400000000000000" pitchFamily="2" charset="-78"/>
            </a:endParaRPr>
          </a:p>
          <a:p>
            <a:pPr>
              <a:buFont typeface="Arial" pitchFamily="34" charset="0"/>
              <a:buChar char="•"/>
            </a:pPr>
            <a:endParaRPr lang="en-US" sz="2200" dirty="0">
              <a:solidFill>
                <a:srgbClr val="FFFF66"/>
              </a:solidFill>
              <a:latin typeface="Times New Roman" panose="02020603050405020304" pitchFamily="18" charset="0"/>
              <a:ea typeface="Calibri" panose="020F0502020204030204" pitchFamily="34" charset="0"/>
              <a:cs typeface="B Zar" panose="00000400000000000000" pitchFamily="2" charset="-78"/>
            </a:endParaRPr>
          </a:p>
          <a:p>
            <a:pPr lvl="1">
              <a:buFont typeface="Arial" pitchFamily="34" charset="0"/>
              <a:buChar char="•"/>
            </a:pPr>
            <a:endParaRPr lang="en-US" sz="2200" dirty="0">
              <a:solidFill>
                <a:srgbClr val="FFFF66"/>
              </a:solidFill>
              <a:latin typeface="Times New Roman" panose="02020603050405020304" pitchFamily="18" charset="0"/>
              <a:ea typeface="Calibri" panose="020F0502020204030204" pitchFamily="34" charset="0"/>
              <a:cs typeface="B Zar" panose="00000400000000000000" pitchFamily="2" charset="-78"/>
            </a:endParaRPr>
          </a:p>
          <a:p>
            <a:pPr lvl="1">
              <a:buFont typeface="Arial" pitchFamily="34" charset="0"/>
              <a:buChar char="•"/>
            </a:pPr>
            <a:br>
              <a:rPr lang="en-US" sz="2200" dirty="0">
                <a:latin typeface="Times New Roman" panose="02020603050405020304" pitchFamily="18" charset="0"/>
                <a:ea typeface="Calibri" panose="020F0502020204030204" pitchFamily="34" charset="0"/>
                <a:cs typeface="B Zar" panose="00000400000000000000" pitchFamily="2" charset="-78"/>
              </a:rPr>
            </a:br>
            <a:endParaRPr lang="en-US" sz="2200" dirty="0"/>
          </a:p>
        </p:txBody>
      </p:sp>
      <p:pic>
        <p:nvPicPr>
          <p:cNvPr id="1026" name="Picture 2" descr="C:\Users\Dr-mohamadi\Desktop\img_9588_sw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70627" y="3065607"/>
            <a:ext cx="1414319" cy="1060739"/>
          </a:xfrm>
          <a:prstGeom prst="rect">
            <a:avLst/>
          </a:prstGeom>
          <a:noFill/>
        </p:spPr>
      </p:pic>
      <p:pic>
        <p:nvPicPr>
          <p:cNvPr id="1027" name="Picture 3" descr="C:\Users\Dr-mohamadi\Desktop\eckman-iatul_hi-res_kopie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/>
          <a:srcRect t="5783" b="5783"/>
          <a:stretch>
            <a:fillRect/>
          </a:stretch>
        </p:blipFill>
        <p:spPr bwMode="auto">
          <a:xfrm>
            <a:off x="1600389" y="5135492"/>
            <a:ext cx="1434011" cy="951271"/>
          </a:xfrm>
          <a:prstGeom prst="rect">
            <a:avLst/>
          </a:prstGeom>
          <a:noFill/>
        </p:spPr>
      </p:pic>
      <p:sp>
        <p:nvSpPr>
          <p:cNvPr id="8" name="Rectangle 7"/>
          <p:cNvSpPr/>
          <p:nvPr/>
        </p:nvSpPr>
        <p:spPr>
          <a:xfrm>
            <a:off x="4849091" y="2235461"/>
            <a:ext cx="3186545" cy="36841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sz="2000" b="1" dirty="0">
                <a:solidFill>
                  <a:srgbClr val="FFC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B Zar" panose="00000400000000000000" pitchFamily="2" charset="-78"/>
              </a:rPr>
              <a:t>Board Members: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en-US" dirty="0">
              <a:solidFill>
                <a:srgbClr val="FFFF66"/>
              </a:solidFill>
              <a:latin typeface="Times New Roman" panose="02020603050405020304" pitchFamily="18" charset="0"/>
              <a:ea typeface="Calibri" panose="020F0502020204030204" pitchFamily="34" charset="0"/>
              <a:cs typeface="B Zar" panose="00000400000000000000" pitchFamily="2" charset="-78"/>
            </a:endParaRPr>
          </a:p>
          <a:p>
            <a:pPr lvl="1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000" dirty="0">
                <a:solidFill>
                  <a:srgbClr val="FFFF66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B Zar" panose="00000400000000000000" pitchFamily="2" charset="-78"/>
              </a:rPr>
              <a:t>Michelle Blake</a:t>
            </a:r>
          </a:p>
          <a:p>
            <a:pPr lvl="1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000" dirty="0">
                <a:solidFill>
                  <a:srgbClr val="FFFF66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B Zar" panose="00000400000000000000" pitchFamily="2" charset="-78"/>
              </a:rPr>
              <a:t>Kara Jones</a:t>
            </a:r>
          </a:p>
          <a:p>
            <a:pPr lvl="1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000" dirty="0">
                <a:solidFill>
                  <a:srgbClr val="FFFF66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B Zar" panose="00000400000000000000" pitchFamily="2" charset="-78"/>
              </a:rPr>
              <a:t>Prof. </a:t>
            </a:r>
            <a:r>
              <a:rPr lang="en-US" sz="2000" dirty="0" err="1">
                <a:solidFill>
                  <a:srgbClr val="FFFF66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B Zar" panose="00000400000000000000" pitchFamily="2" charset="-78"/>
              </a:rPr>
              <a:t>Xinwan</a:t>
            </a:r>
            <a:r>
              <a:rPr lang="en-US" sz="2000" dirty="0">
                <a:solidFill>
                  <a:srgbClr val="FFFF66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B Zar" panose="00000400000000000000" pitchFamily="2" charset="-78"/>
              </a:rPr>
              <a:t> Li</a:t>
            </a:r>
          </a:p>
          <a:p>
            <a:pPr lvl="1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000" dirty="0">
                <a:solidFill>
                  <a:srgbClr val="FFFF66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B Zar" panose="00000400000000000000" pitchFamily="2" charset="-78"/>
              </a:rPr>
              <a:t>Ujala </a:t>
            </a:r>
            <a:r>
              <a:rPr lang="en-US" sz="2000" dirty="0" err="1">
                <a:solidFill>
                  <a:srgbClr val="FFFF66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B Zar" panose="00000400000000000000" pitchFamily="2" charset="-78"/>
              </a:rPr>
              <a:t>Satgoor</a:t>
            </a:r>
            <a:endParaRPr lang="en-US" sz="2000" dirty="0">
              <a:solidFill>
                <a:srgbClr val="FFFF66"/>
              </a:solidFill>
              <a:latin typeface="Times New Roman" panose="02020603050405020304" pitchFamily="18" charset="0"/>
              <a:ea typeface="Calibri" panose="020F0502020204030204" pitchFamily="34" charset="0"/>
              <a:cs typeface="B Zar" panose="00000400000000000000" pitchFamily="2" charset="-78"/>
            </a:endParaRPr>
          </a:p>
          <a:p>
            <a:pPr lvl="1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000" dirty="0">
                <a:solidFill>
                  <a:srgbClr val="FFFF66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B Zar" panose="00000400000000000000" pitchFamily="2" charset="-78"/>
              </a:rPr>
              <a:t>Prof. J.K. Vijayakumar</a:t>
            </a:r>
          </a:p>
          <a:p>
            <a:pPr lvl="1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000" dirty="0">
                <a:solidFill>
                  <a:srgbClr val="FFFF66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B Zar" panose="00000400000000000000" pitchFamily="2" charset="-78"/>
              </a:rPr>
              <a:t>Caroline Pang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3F7952B-EAC4-0E6A-3B26-E1800E433D46}"/>
              </a:ext>
            </a:extLst>
          </p:cNvPr>
          <p:cNvSpPr/>
          <p:nvPr/>
        </p:nvSpPr>
        <p:spPr>
          <a:xfrm>
            <a:off x="8141561" y="2256339"/>
            <a:ext cx="3186545" cy="2345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sz="2000" b="1" dirty="0">
                <a:solidFill>
                  <a:srgbClr val="FFC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B Zar" panose="00000400000000000000" pitchFamily="2" charset="-78"/>
              </a:rPr>
              <a:t>Treasurer:</a:t>
            </a:r>
            <a:endParaRPr lang="en-US" dirty="0">
              <a:solidFill>
                <a:srgbClr val="FFFF66"/>
              </a:solidFill>
              <a:latin typeface="Times New Roman" panose="02020603050405020304" pitchFamily="18" charset="0"/>
              <a:ea typeface="Calibri" panose="020F0502020204030204" pitchFamily="34" charset="0"/>
              <a:cs typeface="B Zar" panose="00000400000000000000" pitchFamily="2" charset="-78"/>
            </a:endParaRPr>
          </a:p>
          <a:p>
            <a:pPr lvl="1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000" dirty="0">
                <a:solidFill>
                  <a:srgbClr val="FFFF66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B Zar" panose="00000400000000000000" pitchFamily="2" charset="-78"/>
              </a:rPr>
              <a:t>Mag. Gerda Winkler</a:t>
            </a:r>
          </a:p>
          <a:p>
            <a:pPr lvl="1">
              <a:lnSpc>
                <a:spcPct val="150000"/>
              </a:lnSpc>
              <a:buFont typeface="Arial" pitchFamily="34" charset="0"/>
              <a:buChar char="•"/>
            </a:pPr>
            <a:endParaRPr lang="en-US" sz="2000" dirty="0">
              <a:solidFill>
                <a:srgbClr val="FFFF66"/>
              </a:solidFill>
              <a:latin typeface="Times New Roman" panose="02020603050405020304" pitchFamily="18" charset="0"/>
              <a:ea typeface="Calibri" panose="020F0502020204030204" pitchFamily="34" charset="0"/>
              <a:cs typeface="B Zar" panose="00000400000000000000" pitchFamily="2" charset="-78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sz="2000" b="1" dirty="0">
                <a:solidFill>
                  <a:srgbClr val="FFC000"/>
                </a:solidFill>
                <a:latin typeface="Times New Roman" panose="02020603050405020304" pitchFamily="18" charset="0"/>
                <a:cs typeface="B Zar" panose="00000400000000000000" pitchFamily="2" charset="-78"/>
              </a:rPr>
              <a:t>Secretary</a:t>
            </a:r>
            <a:endParaRPr lang="en-US" sz="2000" dirty="0">
              <a:solidFill>
                <a:srgbClr val="FFFF66"/>
              </a:solidFill>
              <a:latin typeface="Times New Roman" panose="02020603050405020304" pitchFamily="18" charset="0"/>
              <a:ea typeface="Calibri" panose="020F0502020204030204" pitchFamily="34" charset="0"/>
              <a:cs typeface="B Zar" panose="00000400000000000000" pitchFamily="2" charset="-78"/>
            </a:endParaRPr>
          </a:p>
          <a:p>
            <a:pPr lvl="1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000" dirty="0">
                <a:solidFill>
                  <a:srgbClr val="FFFF66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B Zar" panose="00000400000000000000" pitchFamily="2" charset="-78"/>
              </a:rPr>
              <a:t>Kate Robinson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 rtl="1"/>
            <a:r>
              <a:rPr lang="fa-IR" altLang="ko-KR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B Zar" pitchFamily="2" charset="-78"/>
              </a:rPr>
              <a:t>عضویت در </a:t>
            </a:r>
            <a:r>
              <a:rPr lang="en-US" altLang="ko-KR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B Zar" pitchFamily="2" charset="-78"/>
              </a:rPr>
              <a:t>IATUL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336873"/>
            <a:ext cx="9923024" cy="3599316"/>
          </a:xfrm>
        </p:spPr>
        <p:txBody>
          <a:bodyPr>
            <a:noAutofit/>
          </a:bodyPr>
          <a:lstStyle/>
          <a:p>
            <a:pPr marL="457200" indent="-457200" algn="just" rtl="1">
              <a:lnSpc>
                <a:spcPct val="150000"/>
              </a:lnSpc>
              <a:defRPr/>
            </a:pPr>
            <a:r>
              <a:rPr lang="fa-IR" altLang="ko-KR" b="1" dirty="0">
                <a:cs typeface="B Zar" pitchFamily="2" charset="-78"/>
              </a:rPr>
              <a:t>عضویت در </a:t>
            </a:r>
            <a:r>
              <a:rPr lang="en-US" altLang="ko-KR" b="1" dirty="0">
                <a:cs typeface="B Zar" pitchFamily="2" charset="-78"/>
              </a:rPr>
              <a:t>IATUL </a:t>
            </a:r>
            <a:r>
              <a:rPr lang="fa-IR" altLang="ko-KR" b="1" dirty="0">
                <a:cs typeface="B Zar" pitchFamily="2" charset="-78"/>
              </a:rPr>
              <a:t> با </a:t>
            </a:r>
            <a:r>
              <a:rPr lang="fa-IR" altLang="ko-KR" b="1" dirty="0">
                <a:solidFill>
                  <a:srgbClr val="FFFF00"/>
                </a:solidFill>
                <a:cs typeface="B Zar" pitchFamily="2" charset="-78"/>
              </a:rPr>
              <a:t>مدیر عامل / مدیر کتابخانه </a:t>
            </a:r>
            <a:r>
              <a:rPr lang="fa-IR" altLang="ko-KR" b="1" dirty="0">
                <a:cs typeface="B Zar" pitchFamily="2" charset="-78"/>
              </a:rPr>
              <a:t>به عنوان رابط  سازمان است. </a:t>
            </a:r>
            <a:endParaRPr lang="en-US" altLang="ko-KR" b="1" dirty="0">
              <a:cs typeface="B Zar" pitchFamily="2" charset="-78"/>
            </a:endParaRPr>
          </a:p>
          <a:p>
            <a:pPr marL="457200" indent="-457200" algn="just" rtl="1">
              <a:lnSpc>
                <a:spcPct val="150000"/>
              </a:lnSpc>
              <a:defRPr/>
            </a:pPr>
            <a:endParaRPr lang="fa-IR" altLang="ko-KR" sz="1800" b="1" dirty="0">
              <a:cs typeface="B Zar" pitchFamily="2" charset="-78"/>
            </a:endParaRPr>
          </a:p>
          <a:p>
            <a:pPr marL="457200" indent="-457200" algn="just" rtl="1">
              <a:lnSpc>
                <a:spcPct val="150000"/>
              </a:lnSpc>
              <a:defRPr/>
            </a:pPr>
            <a:r>
              <a:rPr lang="fa-IR" altLang="ko-KR" b="1" dirty="0">
                <a:cs typeface="B Zar" pitchFamily="2" charset="-78"/>
              </a:rPr>
              <a:t>تمام کارکنان کتابخانه موسسه عضو، </a:t>
            </a:r>
            <a:r>
              <a:rPr lang="fa-IR" altLang="ko-KR" b="1" dirty="0">
                <a:solidFill>
                  <a:srgbClr val="FFFF00"/>
                </a:solidFill>
                <a:cs typeface="B Zar" pitchFamily="2" charset="-78"/>
              </a:rPr>
              <a:t>حق تخفیف عضویت </a:t>
            </a:r>
            <a:r>
              <a:rPr lang="fa-IR" altLang="ko-KR" b="1" dirty="0">
                <a:cs typeface="B Zar" pitchFamily="2" charset="-78"/>
              </a:rPr>
              <a:t>برای ثبت نام کنفرانس دارند.</a:t>
            </a:r>
            <a:endParaRPr lang="en-US" altLang="ko-KR" b="1" dirty="0">
              <a:cs typeface="B Zar" pitchFamily="2" charset="-78"/>
            </a:endParaRPr>
          </a:p>
          <a:p>
            <a:pPr marL="457200" indent="-457200" algn="just" rtl="1">
              <a:lnSpc>
                <a:spcPct val="150000"/>
              </a:lnSpc>
              <a:defRPr/>
            </a:pPr>
            <a:endParaRPr lang="fa-IR" altLang="ko-KR" sz="1200" b="1" dirty="0">
              <a:cs typeface="B Zar" pitchFamily="2" charset="-78"/>
            </a:endParaRPr>
          </a:p>
          <a:p>
            <a:pPr marL="457200" indent="-457200" algn="just" rtl="1">
              <a:lnSpc>
                <a:spcPct val="150000"/>
              </a:lnSpc>
              <a:defRPr/>
            </a:pPr>
            <a:r>
              <a:rPr lang="fa-IR" altLang="ko-KR" b="1" dirty="0">
                <a:cs typeface="B Zar" pitchFamily="2" charset="-78"/>
              </a:rPr>
              <a:t> عضویت بر اساس  تقویم بوده و در ماه ژانویه قابل تمدید است. با این حال، برای افرادی که در سه ماهه آخر سال (اکتبر تا دسامبر) عضو شوند، هزینه عضویت سال اینده میلادی را پوشش خواهد داد.</a:t>
            </a:r>
            <a:endParaRPr lang="ko-KR" altLang="en-US" b="1" dirty="0">
              <a:cs typeface="B Zar" pitchFamily="2" charset="-78"/>
            </a:endParaRPr>
          </a:p>
          <a:p>
            <a:pPr algn="just">
              <a:lnSpc>
                <a:spcPct val="150000"/>
              </a:lnSpc>
            </a:pPr>
            <a:endParaRPr lang="en-US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 rtl="1"/>
            <a:r>
              <a:rPr lang="fa-IR" b="1" dirty="0">
                <a:cs typeface="B Zar" pitchFamily="2" charset="-78"/>
              </a:rPr>
              <a:t>خدمات</a:t>
            </a:r>
            <a:r>
              <a:rPr lang="en-US" b="1" dirty="0">
                <a:cs typeface="B Zar" pitchFamily="2" charset="-78"/>
              </a:rPr>
              <a:t> </a:t>
            </a:r>
            <a:r>
              <a:rPr lang="fa-IR" b="1" dirty="0">
                <a:cs typeface="B Zar" pitchFamily="2" charset="-78"/>
              </a:rPr>
              <a:t> </a:t>
            </a:r>
            <a:r>
              <a:rPr lang="en-US" b="1" dirty="0">
                <a:cs typeface="B Zar" pitchFamily="2" charset="-78"/>
              </a:rPr>
              <a:t>IATUL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1980702"/>
            <a:ext cx="9613861" cy="4521127"/>
          </a:xfrm>
        </p:spPr>
        <p:txBody>
          <a:bodyPr>
            <a:noAutofit/>
          </a:bodyPr>
          <a:lstStyle/>
          <a:p>
            <a:pPr marL="571500" indent="-571500" algn="r" rtl="1">
              <a:lnSpc>
                <a:spcPct val="100000"/>
              </a:lnSpc>
              <a:buFont typeface="Wingdings" pitchFamily="2" charset="2"/>
              <a:buChar char="v"/>
            </a:pPr>
            <a:r>
              <a:rPr lang="fa-IR" b="1" dirty="0">
                <a:solidFill>
                  <a:srgbClr val="FFFF00"/>
                </a:solidFill>
                <a:cs typeface="B Zar" pitchFamily="2" charset="-78"/>
              </a:rPr>
              <a:t>برنامه کمک هزینه سفر </a:t>
            </a:r>
            <a:r>
              <a:rPr lang="en-US" b="1" dirty="0">
                <a:solidFill>
                  <a:srgbClr val="FFFF00"/>
                </a:solidFill>
                <a:cs typeface="B Zar" pitchFamily="2" charset="-78"/>
              </a:rPr>
              <a:t>IATUL</a:t>
            </a:r>
            <a:r>
              <a:rPr lang="fa-IR" b="1" dirty="0">
                <a:solidFill>
                  <a:srgbClr val="FFFF00"/>
                </a:solidFill>
                <a:cs typeface="B Zar" pitchFamily="2" charset="-78"/>
              </a:rPr>
              <a:t> (1000 یورو)</a:t>
            </a:r>
          </a:p>
          <a:p>
            <a:pPr marL="571500" indent="-571500" algn="r" rtl="1">
              <a:lnSpc>
                <a:spcPct val="100000"/>
              </a:lnSpc>
              <a:buFont typeface="Wingdings" pitchFamily="2" charset="2"/>
              <a:buChar char="v"/>
            </a:pPr>
            <a:r>
              <a:rPr lang="fa-IR" b="1" dirty="0">
                <a:solidFill>
                  <a:srgbClr val="FFFF00"/>
                </a:solidFill>
                <a:cs typeface="B Zar" pitchFamily="2" charset="-78"/>
              </a:rPr>
              <a:t>برنامه تحقیقاتی و مطالعاتی بین المللی (4000 یورو)</a:t>
            </a:r>
            <a:endParaRPr lang="fa-IR" dirty="0">
              <a:solidFill>
                <a:schemeClr val="tx1">
                  <a:lumMod val="75000"/>
                  <a:lumOff val="25000"/>
                </a:schemeClr>
              </a:solidFill>
              <a:cs typeface="B Zar" pitchFamily="2" charset="-78"/>
            </a:endParaRPr>
          </a:p>
          <a:p>
            <a:pPr marL="571500" indent="-571500" algn="r" rtl="1">
              <a:lnSpc>
                <a:spcPct val="100000"/>
              </a:lnSpc>
              <a:buFont typeface="Wingdings" pitchFamily="2" charset="2"/>
              <a:buChar char="v"/>
            </a:pPr>
            <a:r>
              <a:rPr lang="fa-IR" b="1" dirty="0">
                <a:solidFill>
                  <a:srgbClr val="FFFF00"/>
                </a:solidFill>
                <a:cs typeface="B Zar" pitchFamily="2" charset="-78"/>
              </a:rPr>
              <a:t>گروه های مورد علاقه</a:t>
            </a:r>
            <a:r>
              <a:rPr lang="fa-IR" dirty="0">
                <a:solidFill>
                  <a:srgbClr val="FFFF00"/>
                </a:solidFill>
                <a:cs typeface="B Zar" pitchFamily="2" charset="-78"/>
              </a:rPr>
              <a:t> </a:t>
            </a:r>
            <a:r>
              <a:rPr lang="fa-IR" dirty="0">
                <a:solidFill>
                  <a:schemeClr val="tx1">
                    <a:lumMod val="75000"/>
                    <a:lumOff val="25000"/>
                  </a:schemeClr>
                </a:solidFill>
                <a:cs typeface="B Zar" pitchFamily="2" charset="-78"/>
              </a:rPr>
              <a:t>(از بحث آنلاین تا پروژه های تحقیقاتی)</a:t>
            </a:r>
          </a:p>
          <a:p>
            <a:pPr marL="1028700" lvl="1" indent="-571500" algn="r" rtl="1">
              <a:lnSpc>
                <a:spcPct val="150000"/>
              </a:lnSpc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cs typeface="B Zar" pitchFamily="2" charset="-78"/>
              </a:rPr>
              <a:t>SIG </a:t>
            </a:r>
            <a:r>
              <a:rPr lang="en-US" b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cs typeface="B Zar" pitchFamily="2" charset="-78"/>
              </a:rPr>
              <a:t>MaRI</a:t>
            </a:r>
            <a:r>
              <a:rPr lang="fa-IR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cs typeface="B Zar" pitchFamily="2" charset="-78"/>
              </a:rPr>
              <a:t> </a:t>
            </a:r>
            <a:r>
              <a:rPr lang="fa-IR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cs typeface="B Zar" pitchFamily="2" charset="-78"/>
              </a:rPr>
              <a:t>(گروه علم سنجی و اثرگذاری پژوهش)</a:t>
            </a:r>
          </a:p>
          <a:p>
            <a:pPr marL="1028700" lvl="1" indent="-571500" algn="r" rtl="1">
              <a:lnSpc>
                <a:spcPct val="150000"/>
              </a:lnSpc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cs typeface="B Zar" pitchFamily="2" charset="-78"/>
              </a:rPr>
              <a:t>SIG IL</a:t>
            </a:r>
            <a:r>
              <a:rPr lang="fa-IR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cs typeface="B Zar" pitchFamily="2" charset="-78"/>
              </a:rPr>
              <a:t> </a:t>
            </a:r>
            <a:r>
              <a:rPr lang="fa-IR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cs typeface="B Zar" pitchFamily="2" charset="-78"/>
              </a:rPr>
              <a:t>(پروژه های سواد اطلاعاتی)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effectLst/>
              <a:cs typeface="B Zar" pitchFamily="2" charset="-78"/>
            </a:endParaRPr>
          </a:p>
          <a:p>
            <a:pPr marL="1028700" lvl="1" indent="-571500" algn="r" rtl="1">
              <a:lnSpc>
                <a:spcPct val="150000"/>
              </a:lnSpc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cs typeface="B Zar" pitchFamily="2" charset="-78"/>
              </a:rPr>
              <a:t>SIG ALICE</a:t>
            </a:r>
            <a:r>
              <a:rPr lang="fa-IR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cs typeface="B Zar" pitchFamily="2" charset="-78"/>
              </a:rPr>
              <a:t> </a:t>
            </a:r>
            <a:r>
              <a:rPr lang="fa-IR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cs typeface="B Zar" pitchFamily="2" charset="-78"/>
              </a:rPr>
              <a:t>(ارتقای خدمات کتابخانه در کشورهای در حال توسعه)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effectLst/>
              <a:cs typeface="B Zar" pitchFamily="2" charset="-78"/>
            </a:endParaRPr>
          </a:p>
          <a:p>
            <a:pPr marL="1028700" lvl="1" indent="-571500" algn="r" rtl="1">
              <a:lnSpc>
                <a:spcPct val="150000"/>
              </a:lnSpc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cs typeface="B Zar" pitchFamily="2" charset="-78"/>
              </a:rPr>
              <a:t>SIG DATA</a:t>
            </a:r>
            <a:r>
              <a:rPr lang="fa-IR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cs typeface="B Zar" pitchFamily="2" charset="-78"/>
              </a:rPr>
              <a:t> </a:t>
            </a:r>
            <a:r>
              <a:rPr lang="fa-IR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cs typeface="B Zar" pitchFamily="2" charset="-78"/>
              </a:rPr>
              <a:t>(مدیریت داده های پزوهشی)</a:t>
            </a:r>
          </a:p>
          <a:p>
            <a:pPr marL="1028700" lvl="1" indent="-571500" algn="r" rtl="1">
              <a:lnSpc>
                <a:spcPct val="150000"/>
              </a:lnSpc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cs typeface="B Zar" pitchFamily="2" charset="-78"/>
              </a:rPr>
              <a:t>SIG Space</a:t>
            </a:r>
            <a:r>
              <a:rPr lang="fa-IR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cs typeface="B Zar" pitchFamily="2" charset="-78"/>
              </a:rPr>
              <a:t> (گروه فضاها و خدمات کتابخانه)</a:t>
            </a:r>
          </a:p>
          <a:p>
            <a:pPr marL="1028700" lvl="1" indent="-571500" algn="r" rtl="1">
              <a:lnSpc>
                <a:spcPct val="150000"/>
              </a:lnSpc>
            </a:pPr>
            <a:r>
              <a:rPr lang="fa-IR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cs typeface="B Zar" pitchFamily="2" charset="-78"/>
              </a:rPr>
              <a:t>وبلاگ خبری </a:t>
            </a: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cs typeface="B Zar" pitchFamily="2" charset="-78"/>
              </a:rPr>
              <a:t>SIG News</a:t>
            </a:r>
            <a:r>
              <a:rPr lang="fa-IR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cs typeface="B Zar" pitchFamily="2" charset="-78"/>
              </a:rPr>
              <a:t> </a:t>
            </a:r>
            <a:r>
              <a:rPr lang="fa-IR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cs typeface="B Zar" pitchFamily="2" charset="-78"/>
              </a:rPr>
              <a:t>(شامل ورک شاپها)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effectLst/>
              <a:cs typeface="B Zar" pitchFamily="2" charset="-78"/>
            </a:endParaRPr>
          </a:p>
          <a:p>
            <a:pPr>
              <a:lnSpc>
                <a:spcPct val="100000"/>
              </a:lnSpc>
            </a:pP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867" y="753228"/>
            <a:ext cx="9969206" cy="1080938"/>
          </a:xfrm>
        </p:spPr>
        <p:txBody>
          <a:bodyPr>
            <a:normAutofit/>
          </a:bodyPr>
          <a:lstStyle/>
          <a:p>
            <a:r>
              <a:rPr lang="en-US" b="1" dirty="0"/>
              <a:t>International Research and Study </a:t>
            </a:r>
            <a:r>
              <a:rPr lang="en-US" b="1" dirty="0" err="1"/>
              <a:t>Programme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336873"/>
            <a:ext cx="9613861" cy="4230182"/>
          </a:xfrm>
        </p:spPr>
        <p:txBody>
          <a:bodyPr>
            <a:normAutofit/>
          </a:bodyPr>
          <a:lstStyle/>
          <a:p>
            <a:pPr algn="just" rtl="1">
              <a:lnSpc>
                <a:spcPct val="150000"/>
              </a:lnSpc>
            </a:pPr>
            <a:r>
              <a:rPr lang="fa-IR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انجمن بین‌المللی کتابخانه‌های دانشگاهی هر سال </a:t>
            </a:r>
            <a:r>
              <a:rPr lang="fa-IR" sz="2200" b="1" dirty="0">
                <a:solidFill>
                  <a:srgbClr val="FFFF00"/>
                </a:solidFill>
                <a:cs typeface="B Zar" pitchFamily="2" charset="-78"/>
              </a:rPr>
              <a:t>کمک مالی تا سقف 4000 یورو </a:t>
            </a:r>
            <a:r>
              <a:rPr lang="fa-IR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را به کارکنان کتابخانه‌های عضو برای بررسی و ارائه نتایج در مورد مسائل جاری مهم برای اعضای </a:t>
            </a:r>
            <a:r>
              <a:rPr lang="en-US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IATUL </a:t>
            </a:r>
            <a:r>
              <a:rPr lang="fa-IR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 ارائه می‌کند. درخواست‌ها ممکن است توسط هر یک از کارکنان کتابخانه عضو </a:t>
            </a:r>
            <a:r>
              <a:rPr lang="en-US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IATUL </a:t>
            </a:r>
            <a:r>
              <a:rPr lang="fa-IR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با حمایت کتابدار/مدیر دانشگاه آن‌ها انجام شود.</a:t>
            </a:r>
          </a:p>
          <a:p>
            <a:pPr algn="just" rtl="1">
              <a:lnSpc>
                <a:spcPct val="150000"/>
              </a:lnSpc>
            </a:pPr>
            <a:endParaRPr lang="fa-IR" sz="2200" b="1" dirty="0">
              <a:solidFill>
                <a:schemeClr val="tx1">
                  <a:lumMod val="95000"/>
                  <a:lumOff val="5000"/>
                </a:schemeClr>
              </a:solidFill>
              <a:cs typeface="B Zar" pitchFamily="2" charset="-78"/>
            </a:endParaRPr>
          </a:p>
          <a:p>
            <a:pPr algn="just" rtl="1">
              <a:lnSpc>
                <a:spcPct val="150000"/>
              </a:lnSpc>
            </a:pPr>
            <a:r>
              <a:rPr lang="fa-IR" sz="2200" b="1" dirty="0">
                <a:solidFill>
                  <a:srgbClr val="FFC000"/>
                </a:solidFill>
                <a:cs typeface="B Zar" pitchFamily="2" charset="-78"/>
              </a:rPr>
              <a:t>تنها یک درخواست </a:t>
            </a:r>
            <a:r>
              <a:rPr lang="fa-IR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برای کمک هزینه از هر عضو </a:t>
            </a:r>
            <a:r>
              <a:rPr lang="en-US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IATUL </a:t>
            </a:r>
            <a:r>
              <a:rPr lang="fa-IR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 </a:t>
            </a:r>
            <a:r>
              <a:rPr lang="fa-IR" sz="2200" b="1" dirty="0">
                <a:solidFill>
                  <a:srgbClr val="FFC000"/>
                </a:solidFill>
                <a:cs typeface="B Zar" pitchFamily="2" charset="-78"/>
              </a:rPr>
              <a:t>در هر سال تقویمی </a:t>
            </a:r>
            <a:r>
              <a:rPr lang="fa-IR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قابل پذیرش است. درخواست های سال  از 1 ژوئن تا 30 سپتامبر پذیرفته می شود.</a:t>
            </a:r>
            <a:endParaRPr lang="en-US" sz="2200" b="1" dirty="0">
              <a:solidFill>
                <a:schemeClr val="tx1">
                  <a:lumMod val="95000"/>
                  <a:lumOff val="5000"/>
                </a:schemeClr>
              </a:solidFill>
              <a:cs typeface="B Zar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IATUL Travel Grant </a:t>
            </a:r>
            <a:r>
              <a:rPr lang="en-US" b="1" dirty="0" err="1"/>
              <a:t>Programme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336873"/>
            <a:ext cx="9613861" cy="4147054"/>
          </a:xfrm>
        </p:spPr>
        <p:txBody>
          <a:bodyPr>
            <a:normAutofit/>
          </a:bodyPr>
          <a:lstStyle/>
          <a:p>
            <a:pPr algn="just" rtl="1">
              <a:lnSpc>
                <a:spcPct val="150000"/>
              </a:lnSpc>
            </a:pPr>
            <a:r>
              <a:rPr lang="fa-IR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برای گسترش مشارکت تمامی کشورها،</a:t>
            </a:r>
            <a:r>
              <a:rPr lang="en-US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IATUL </a:t>
            </a:r>
            <a:r>
              <a:rPr lang="fa-IR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 از افرادی که مایل به شرکت در کنفرانس سالانه آن هستند پشتیبانی می کند. هر سال، </a:t>
            </a:r>
            <a:r>
              <a:rPr lang="en-US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IATUL </a:t>
            </a:r>
            <a:r>
              <a:rPr lang="fa-IR" sz="2200" b="1" dirty="0">
                <a:solidFill>
                  <a:srgbClr val="FFFF00"/>
                </a:solidFill>
                <a:cs typeface="B Zar" pitchFamily="2" charset="-78"/>
              </a:rPr>
              <a:t>کمک هزینه ای به مبلغ 1000 یورو </a:t>
            </a:r>
            <a:r>
              <a:rPr lang="fa-IR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به کارکنان کتابخانه های عضو برای شرکت در کنفرانس سالانه </a:t>
            </a:r>
            <a:r>
              <a:rPr lang="en-US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IATUL </a:t>
            </a:r>
            <a:r>
              <a:rPr lang="fa-IR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ارائه می دهد.</a:t>
            </a:r>
          </a:p>
          <a:p>
            <a:pPr algn="just" rtl="1">
              <a:lnSpc>
                <a:spcPct val="150000"/>
              </a:lnSpc>
            </a:pPr>
            <a:endParaRPr lang="fa-IR" sz="2200" b="1" dirty="0">
              <a:solidFill>
                <a:schemeClr val="tx1">
                  <a:lumMod val="95000"/>
                  <a:lumOff val="5000"/>
                </a:schemeClr>
              </a:solidFill>
              <a:cs typeface="B Zar" pitchFamily="2" charset="-78"/>
            </a:endParaRPr>
          </a:p>
          <a:p>
            <a:pPr algn="just" rtl="1">
              <a:lnSpc>
                <a:spcPct val="150000"/>
              </a:lnSpc>
            </a:pPr>
            <a:r>
              <a:rPr lang="fa-IR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هر کارمند کتابخانه عضو </a:t>
            </a:r>
            <a:r>
              <a:rPr lang="en-US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IATUL </a:t>
            </a:r>
            <a:r>
              <a:rPr lang="fa-IR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 با حمایت مدیر کتابخانه/کتابخانه دانشگاه می‌تواند درخواست بدهد. متقاضیان باید </a:t>
            </a:r>
            <a:r>
              <a:rPr lang="fa-IR" sz="2200" b="1" dirty="0">
                <a:solidFill>
                  <a:srgbClr val="FFFF00"/>
                </a:solidFill>
                <a:cs typeface="B Zar" pitchFamily="2" charset="-78"/>
              </a:rPr>
              <a:t>کتابداران یا متخصصان اطلاعاتی باشند که مایل به شرکت در اولین کنفرانس </a:t>
            </a:r>
            <a:r>
              <a:rPr lang="en-US" sz="2200" b="1" dirty="0">
                <a:solidFill>
                  <a:srgbClr val="FFFF00"/>
                </a:solidFill>
                <a:cs typeface="B Zar" pitchFamily="2" charset="-78"/>
              </a:rPr>
              <a:t>IATUL </a:t>
            </a:r>
            <a:r>
              <a:rPr lang="fa-IR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خود هستند</a:t>
            </a:r>
            <a:r>
              <a:rPr lang="fa-IR" dirty="0"/>
              <a:t>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 algn="r" rtl="1">
              <a:lnSpc>
                <a:spcPct val="90000"/>
              </a:lnSpc>
              <a:spcBef>
                <a:spcPct val="0"/>
              </a:spcBef>
            </a:pPr>
            <a:r>
              <a:rPr lang="fa-IR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B Zar" pitchFamily="2" charset="-78"/>
              </a:rPr>
              <a:t>راه های همکاری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8675" y="2193997"/>
            <a:ext cx="10360857" cy="4521127"/>
          </a:xfrm>
        </p:spPr>
        <p:txBody>
          <a:bodyPr>
            <a:noAutofit/>
          </a:bodyPr>
          <a:lstStyle/>
          <a:p>
            <a:pPr marL="800100" lvl="1" indent="-342900" algn="just" rtl="1">
              <a:lnSpc>
                <a:spcPct val="100000"/>
              </a:lnSpc>
            </a:pPr>
            <a:r>
              <a:rPr lang="fa-IR" sz="2200" b="1" dirty="0">
                <a:solidFill>
                  <a:srgbClr val="FFC000"/>
                </a:solidFill>
                <a:cs typeface="B Zar" pitchFamily="2" charset="-78"/>
              </a:rPr>
              <a:t>در قالب موسسه</a:t>
            </a:r>
          </a:p>
          <a:p>
            <a:pPr marL="1257300" lvl="2" indent="-342900" algn="just" rtl="1">
              <a:lnSpc>
                <a:spcPct val="100000"/>
              </a:lnSpc>
              <a:buFont typeface="Wingdings" pitchFamily="2" charset="2"/>
              <a:buChar char="ü"/>
            </a:pPr>
            <a:r>
              <a:rPr lang="fa-IR" sz="2200" b="1" dirty="0">
                <a:cs typeface="B Zar" pitchFamily="2" charset="-78"/>
              </a:rPr>
              <a:t>پیوستن به </a:t>
            </a:r>
            <a:r>
              <a:rPr lang="en-US" sz="2200" b="1" dirty="0">
                <a:cs typeface="B Zar" pitchFamily="2" charset="-78"/>
              </a:rPr>
              <a:t>IATUL</a:t>
            </a:r>
          </a:p>
          <a:p>
            <a:pPr marL="1257300" lvl="2" indent="-342900" algn="just" rtl="1">
              <a:lnSpc>
                <a:spcPct val="100000"/>
              </a:lnSpc>
              <a:buFont typeface="Wingdings" pitchFamily="2" charset="2"/>
              <a:buChar char="ü"/>
            </a:pPr>
            <a:r>
              <a:rPr lang="fa-IR" sz="2200" b="1" dirty="0">
                <a:cs typeface="B Zar" pitchFamily="2" charset="-78"/>
              </a:rPr>
              <a:t>برگزاری یک رویداد: انواع رویدادها، با هدف ایجاد هم افزایی بلند مدت بین موسسات عضو</a:t>
            </a:r>
          </a:p>
          <a:p>
            <a:pPr marL="1257300" lvl="2" indent="-342900" algn="just" rtl="1">
              <a:lnSpc>
                <a:spcPct val="100000"/>
              </a:lnSpc>
              <a:buFont typeface="Wingdings" pitchFamily="2" charset="2"/>
              <a:buChar char="ü"/>
            </a:pPr>
            <a:r>
              <a:rPr lang="fa-IR" sz="2200" b="1" dirty="0">
                <a:cs typeface="B Zar" pitchFamily="2" charset="-78"/>
              </a:rPr>
              <a:t>همکاری: مشارکت در سطح بین المللی، تهیه طرح های ابتکاری برای ارتقای زیرساخت اطلاعاتی منطقه هدف</a:t>
            </a:r>
          </a:p>
          <a:p>
            <a:pPr marL="800100" lvl="1" indent="-342900" algn="just" rtl="1">
              <a:lnSpc>
                <a:spcPct val="100000"/>
              </a:lnSpc>
            </a:pPr>
            <a:r>
              <a:rPr lang="fa-IR" sz="2200" b="1" dirty="0">
                <a:solidFill>
                  <a:srgbClr val="FFC000"/>
                </a:solidFill>
                <a:cs typeface="B Zar" pitchFamily="2" charset="-78"/>
              </a:rPr>
              <a:t>به عنوان متخصص</a:t>
            </a:r>
          </a:p>
          <a:p>
            <a:pPr marL="1257300" lvl="2" indent="-342900" algn="just" rtl="1">
              <a:lnSpc>
                <a:spcPct val="100000"/>
              </a:lnSpc>
            </a:pPr>
            <a:r>
              <a:rPr lang="fa-IR" sz="2200" b="1" dirty="0">
                <a:cs typeface="B Zar" pitchFamily="2" charset="-78"/>
              </a:rPr>
              <a:t>گرنت و فرصت مطالعاتی</a:t>
            </a:r>
          </a:p>
          <a:p>
            <a:pPr marL="800100" lvl="1" indent="-342900" algn="just" rtl="1">
              <a:lnSpc>
                <a:spcPct val="100000"/>
              </a:lnSpc>
            </a:pPr>
            <a:r>
              <a:rPr lang="fa-IR" sz="2200" b="1" dirty="0">
                <a:solidFill>
                  <a:srgbClr val="FFC000"/>
                </a:solidFill>
                <a:cs typeface="B Zar" pitchFamily="2" charset="-78"/>
              </a:rPr>
              <a:t>در قالب شرکت</a:t>
            </a:r>
          </a:p>
          <a:p>
            <a:pPr marL="1257300" lvl="2" indent="-342900" algn="just" rtl="1">
              <a:lnSpc>
                <a:spcPct val="100000"/>
              </a:lnSpc>
              <a:buFont typeface="Wingdings" pitchFamily="2" charset="2"/>
              <a:buChar char="ü"/>
            </a:pPr>
            <a:r>
              <a:rPr lang="fa-IR" sz="2200" b="1" dirty="0">
                <a:cs typeface="B Zar" pitchFamily="2" charset="-78"/>
              </a:rPr>
              <a:t>حمایت و نمایشگاه: برخورداری از مزایای اسپانسر شدن</a:t>
            </a:r>
          </a:p>
          <a:p>
            <a:pPr marL="1257300" lvl="2" indent="-342900" algn="just" rtl="1">
              <a:lnSpc>
                <a:spcPct val="100000"/>
              </a:lnSpc>
              <a:buFont typeface="Wingdings" pitchFamily="2" charset="2"/>
              <a:buChar char="ü"/>
            </a:pPr>
            <a:r>
              <a:rPr lang="fa-IR" sz="2200" b="1" dirty="0">
                <a:cs typeface="B Zar" pitchFamily="2" charset="-78"/>
              </a:rPr>
              <a:t>پشتیبانی از یک طرح ابتکاری: توسعه در سطح جهانی</a:t>
            </a:r>
            <a:endParaRPr lang="en-US" sz="2200" b="1" dirty="0">
              <a:cs typeface="B Zar" pitchFamily="2" charset="-78"/>
            </a:endParaRPr>
          </a:p>
          <a:p>
            <a:pPr algn="just">
              <a:lnSpc>
                <a:spcPct val="100000"/>
              </a:lnSpc>
            </a:pPr>
            <a:endParaRPr lang="en-US" sz="22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 algn="r" rtl="1">
              <a:lnSpc>
                <a:spcPct val="90000"/>
              </a:lnSpc>
              <a:spcBef>
                <a:spcPct val="0"/>
              </a:spcBef>
            </a:pPr>
            <a:r>
              <a:rPr lang="fa-IR" sz="3600" b="1" dirty="0">
                <a:solidFill>
                  <a:schemeClr val="tx1"/>
                </a:solidFill>
                <a:cs typeface="B Zar" pitchFamily="2" charset="-78"/>
              </a:rPr>
              <a:t>حامیان همایش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7957" y="2013600"/>
            <a:ext cx="9613861" cy="4313309"/>
          </a:xfrm>
        </p:spPr>
        <p:txBody>
          <a:bodyPr>
            <a:noAutofit/>
          </a:bodyPr>
          <a:lstStyle/>
          <a:p>
            <a:pPr algn="just" rtl="1">
              <a:lnSpc>
                <a:spcPct val="150000"/>
              </a:lnSpc>
            </a:pPr>
            <a:r>
              <a:rPr lang="fa-IR" sz="2800" b="1" dirty="0">
                <a:solidFill>
                  <a:srgbClr val="FFC000"/>
                </a:solidFill>
                <a:cs typeface="B Zar" pitchFamily="2" charset="-78"/>
              </a:rPr>
              <a:t>الزویر						</a:t>
            </a:r>
          </a:p>
          <a:p>
            <a:pPr algn="just" rtl="1">
              <a:lnSpc>
                <a:spcPct val="150000"/>
              </a:lnSpc>
            </a:pPr>
            <a:r>
              <a:rPr lang="fa-IR" sz="2800" b="1" dirty="0">
                <a:solidFill>
                  <a:srgbClr val="FFC000"/>
                </a:solidFill>
                <a:cs typeface="B Zar" pitchFamily="2" charset="-78"/>
              </a:rPr>
              <a:t>امرالد</a:t>
            </a:r>
          </a:p>
          <a:p>
            <a:pPr algn="just" rtl="1">
              <a:lnSpc>
                <a:spcPct val="150000"/>
              </a:lnSpc>
            </a:pPr>
            <a:r>
              <a:rPr lang="fa-IR" sz="2800" b="1" dirty="0">
                <a:solidFill>
                  <a:srgbClr val="FFC000"/>
                </a:solidFill>
                <a:cs typeface="B Zar" pitchFamily="2" charset="-78"/>
              </a:rPr>
              <a:t>کلاریویت</a:t>
            </a:r>
          </a:p>
          <a:p>
            <a:pPr algn="just" rtl="1">
              <a:lnSpc>
                <a:spcPct val="150000"/>
              </a:lnSpc>
            </a:pPr>
            <a:r>
              <a:rPr lang="en-US" sz="2800" b="1" dirty="0">
                <a:solidFill>
                  <a:srgbClr val="FFC000"/>
                </a:solidFill>
                <a:cs typeface="B Zar" pitchFamily="2" charset="-78"/>
              </a:rPr>
              <a:t>IEEE</a:t>
            </a:r>
          </a:p>
          <a:p>
            <a:pPr algn="just" rtl="1">
              <a:lnSpc>
                <a:spcPct val="150000"/>
              </a:lnSpc>
            </a:pPr>
            <a:r>
              <a:rPr lang="fa-IR" sz="2800" b="1" dirty="0">
                <a:solidFill>
                  <a:srgbClr val="FFC000"/>
                </a:solidFill>
                <a:cs typeface="B Zar" pitchFamily="2" charset="-78"/>
              </a:rPr>
              <a:t>ابسکو</a:t>
            </a:r>
          </a:p>
          <a:p>
            <a:pPr algn="just" rtl="1">
              <a:lnSpc>
                <a:spcPct val="150000"/>
              </a:lnSpc>
            </a:pPr>
            <a:r>
              <a:rPr lang="fa-IR" sz="2800" b="1" dirty="0">
                <a:solidFill>
                  <a:srgbClr val="FFC000"/>
                </a:solidFill>
                <a:cs typeface="B Zar" pitchFamily="2" charset="-78"/>
              </a:rPr>
              <a:t>اشپرینگر</a:t>
            </a:r>
          </a:p>
        </p:txBody>
      </p:sp>
    </p:spTree>
    <p:extLst>
      <p:ext uri="{BB962C8B-B14F-4D97-AF65-F5344CB8AC3E}">
        <p14:creationId xmlns:p14="http://schemas.microsoft.com/office/powerpoint/2010/main" val="962108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 algn="r" rtl="1">
              <a:lnSpc>
                <a:spcPct val="90000"/>
              </a:lnSpc>
              <a:spcBef>
                <a:spcPct val="0"/>
              </a:spcBef>
            </a:pPr>
            <a:r>
              <a:rPr lang="fa-IR" sz="3600" b="1" dirty="0">
                <a:solidFill>
                  <a:schemeClr val="tx1"/>
                </a:solidFill>
                <a:cs typeface="B Zar" pitchFamily="2" charset="-78"/>
              </a:rPr>
              <a:t>رویدادها: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336872"/>
            <a:ext cx="9613861" cy="4313309"/>
          </a:xfrm>
        </p:spPr>
        <p:txBody>
          <a:bodyPr>
            <a:noAutofit/>
          </a:bodyPr>
          <a:lstStyle/>
          <a:p>
            <a:pPr algn="just" rtl="1">
              <a:lnSpc>
                <a:spcPct val="200000"/>
              </a:lnSpc>
            </a:pPr>
            <a:r>
              <a:rPr lang="fa-IR" sz="3600" b="1" dirty="0">
                <a:solidFill>
                  <a:srgbClr val="FFC000"/>
                </a:solidFill>
                <a:cs typeface="B Zar" pitchFamily="2" charset="-78"/>
              </a:rPr>
              <a:t>کنفرانس سالیانه در اواسط سال (ژوئن)</a:t>
            </a:r>
          </a:p>
          <a:p>
            <a:pPr algn="just" rtl="1">
              <a:lnSpc>
                <a:spcPct val="200000"/>
              </a:lnSpc>
            </a:pPr>
            <a:r>
              <a:rPr lang="fa-IR" sz="3600" b="1" dirty="0">
                <a:solidFill>
                  <a:srgbClr val="FFC000"/>
                </a:solidFill>
                <a:cs typeface="B Zar" pitchFamily="2" charset="-78"/>
              </a:rPr>
              <a:t>سمینار سالیانه در پاییز</a:t>
            </a:r>
          </a:p>
          <a:p>
            <a:pPr algn="just" rtl="1">
              <a:lnSpc>
                <a:spcPct val="200000"/>
              </a:lnSpc>
            </a:pPr>
            <a:r>
              <a:rPr lang="fa-IR" sz="3600" b="1" dirty="0">
                <a:solidFill>
                  <a:srgbClr val="FFC000"/>
                </a:solidFill>
                <a:cs typeface="B Zar" pitchFamily="2" charset="-78"/>
              </a:rPr>
              <a:t>کارگاه ها و برنامه های آموزشی</a:t>
            </a:r>
          </a:p>
        </p:txBody>
      </p:sp>
    </p:spTree>
    <p:extLst>
      <p:ext uri="{BB962C8B-B14F-4D97-AF65-F5344CB8AC3E}">
        <p14:creationId xmlns:p14="http://schemas.microsoft.com/office/powerpoint/2010/main" val="2607358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 algn="r" rtl="1">
              <a:lnSpc>
                <a:spcPct val="90000"/>
              </a:lnSpc>
              <a:spcBef>
                <a:spcPct val="0"/>
              </a:spcBef>
            </a:pPr>
            <a:r>
              <a:rPr lang="fa-IR" sz="3600" b="1" dirty="0">
                <a:solidFill>
                  <a:schemeClr val="tx1"/>
                </a:solidFill>
                <a:cs typeface="B Zar" pitchFamily="2" charset="-78"/>
              </a:rPr>
              <a:t>رویدادها: کنفرانس سالانه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336872"/>
            <a:ext cx="9613861" cy="4313309"/>
          </a:xfrm>
        </p:spPr>
        <p:txBody>
          <a:bodyPr>
            <a:noAutofit/>
          </a:bodyPr>
          <a:lstStyle/>
          <a:p>
            <a:pPr algn="just" rtl="1">
              <a:lnSpc>
                <a:spcPct val="150000"/>
              </a:lnSpc>
            </a:pPr>
            <a:r>
              <a:rPr lang="fa-IR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کنفرانس</a:t>
            </a:r>
            <a:r>
              <a:rPr lang="en-US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IATUL </a:t>
            </a:r>
            <a:r>
              <a:rPr lang="fa-IR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 سالانه معمولا در</a:t>
            </a:r>
            <a:r>
              <a:rPr lang="fa-IR" sz="2200" b="1" dirty="0">
                <a:solidFill>
                  <a:srgbClr val="00B050"/>
                </a:solidFill>
                <a:cs typeface="B Zar" pitchFamily="2" charset="-78"/>
              </a:rPr>
              <a:t> </a:t>
            </a:r>
            <a:r>
              <a:rPr lang="fa-IR" sz="2200" b="1" dirty="0">
                <a:solidFill>
                  <a:srgbClr val="FFFF00"/>
                </a:solidFill>
                <a:cs typeface="B Zar" pitchFamily="2" charset="-78"/>
              </a:rPr>
              <a:t>اواسط سال </a:t>
            </a:r>
            <a:r>
              <a:rPr lang="fa-IR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انجام می شود. </a:t>
            </a:r>
          </a:p>
          <a:p>
            <a:pPr algn="just" rtl="1">
              <a:lnSpc>
                <a:spcPct val="150000"/>
              </a:lnSpc>
            </a:pPr>
            <a:endParaRPr lang="fa-IR" sz="100" b="1" dirty="0">
              <a:solidFill>
                <a:schemeClr val="tx1">
                  <a:lumMod val="95000"/>
                  <a:lumOff val="5000"/>
                </a:schemeClr>
              </a:solidFill>
              <a:cs typeface="B Zar" pitchFamily="2" charset="-78"/>
            </a:endParaRPr>
          </a:p>
          <a:p>
            <a:pPr algn="just" rtl="1">
              <a:lnSpc>
                <a:spcPct val="150000"/>
              </a:lnSpc>
            </a:pPr>
            <a:r>
              <a:rPr lang="fa-IR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این رویداد </a:t>
            </a:r>
            <a:r>
              <a:rPr lang="fa-IR" sz="2200" b="1" dirty="0">
                <a:solidFill>
                  <a:srgbClr val="FFFF00"/>
                </a:solidFill>
                <a:cs typeface="B Zar" pitchFamily="2" charset="-78"/>
              </a:rPr>
              <a:t>اصلی ترین رویداد انجمن </a:t>
            </a:r>
            <a:r>
              <a:rPr lang="fa-IR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است که</a:t>
            </a:r>
            <a:r>
              <a:rPr lang="fa-IR" sz="2200" b="1" dirty="0">
                <a:solidFill>
                  <a:srgbClr val="C00000"/>
                </a:solidFill>
                <a:effectLst/>
                <a:cs typeface="B Zar" pitchFamily="2" charset="-78"/>
              </a:rPr>
              <a:t> از دوشنبه تا پنجشنبه هفته مورد نظر </a:t>
            </a:r>
            <a:r>
              <a:rPr lang="fa-IR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برگزار می شود، روز یکشنبه پیش از برگزاری افتتاحیه ، اولین  جلسه مشتر ک هیئت مدیره و نمایندگان و چهار شنبه جلسه بررسی مشتر ک نمایندگان برگزار می شود.</a:t>
            </a:r>
            <a:endParaRPr lang="fa-IR" sz="2000" b="1" dirty="0">
              <a:solidFill>
                <a:schemeClr val="tx1">
                  <a:lumMod val="95000"/>
                  <a:lumOff val="5000"/>
                </a:schemeClr>
              </a:solidFill>
              <a:cs typeface="B Zar" pitchFamily="2" charset="-78"/>
            </a:endParaRPr>
          </a:p>
          <a:p>
            <a:pPr algn="just" rtl="1">
              <a:lnSpc>
                <a:spcPct val="150000"/>
              </a:lnSpc>
            </a:pPr>
            <a:r>
              <a:rPr lang="fa-IR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 همانند سایر رویدادها همایش به طور معمول با حمایت دانشگاه میزبان برگزار می شود. کنفرانس با استقبال از </a:t>
            </a:r>
            <a:r>
              <a:rPr lang="fa-IR" sz="2200" b="1" dirty="0">
                <a:solidFill>
                  <a:srgbClr val="FFFF00"/>
                </a:solidFill>
                <a:cs typeface="B Zar" pitchFamily="2" charset="-78"/>
              </a:rPr>
              <a:t>بیش از 200 نماینده  </a:t>
            </a:r>
            <a:r>
              <a:rPr lang="fa-IR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شامل یک </a:t>
            </a:r>
            <a:r>
              <a:rPr lang="fa-IR" sz="2200" b="1" dirty="0">
                <a:solidFill>
                  <a:srgbClr val="FFFF00"/>
                </a:solidFill>
                <a:cs typeface="B Zar" pitchFamily="2" charset="-78"/>
              </a:rPr>
              <a:t>برنامه اجتماعی برای نمایندگان و همراهان</a:t>
            </a:r>
            <a:r>
              <a:rPr lang="fa-IR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، و همچنین  </a:t>
            </a:r>
            <a:r>
              <a:rPr lang="fa-IR" sz="2200" b="1" dirty="0">
                <a:solidFill>
                  <a:srgbClr val="FFFF00"/>
                </a:solidFill>
                <a:cs typeface="B Zar" pitchFamily="2" charset="-78"/>
              </a:rPr>
              <a:t>نمایشگاه های تجاری </a:t>
            </a:r>
            <a:r>
              <a:rPr lang="fa-IR" sz="2200" b="1" dirty="0">
                <a:solidFill>
                  <a:schemeClr val="tx1">
                    <a:lumMod val="95000"/>
                    <a:lumOff val="5000"/>
                  </a:schemeClr>
                </a:solidFill>
                <a:cs typeface="B Zar" pitchFamily="2" charset="-78"/>
              </a:rPr>
              <a:t>است.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 rtl="1"/>
            <a:r>
              <a:rPr lang="fa-IR" sz="4400" b="1" dirty="0">
                <a:cs typeface="B Zar" pitchFamily="2" charset="-78"/>
              </a:rPr>
              <a:t>رویدادهای برگزار شده</a:t>
            </a:r>
            <a:br>
              <a:rPr lang="en-US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idx="1"/>
          </p:nvPr>
        </p:nvSpPr>
        <p:spPr>
          <a:xfrm>
            <a:off x="680321" y="1986143"/>
            <a:ext cx="9613861" cy="4521127"/>
          </a:xfrm>
        </p:spPr>
        <p:txBody>
          <a:bodyPr>
            <a:normAutofit fontScale="62500" lnSpcReduction="20000"/>
          </a:bodyPr>
          <a:lstStyle/>
          <a:p>
            <a:pPr algn="just">
              <a:lnSpc>
                <a:spcPct val="100000"/>
              </a:lnSpc>
            </a:pPr>
            <a:r>
              <a:rPr lang="en-US" b="1" dirty="0">
                <a:solidFill>
                  <a:srgbClr val="FFC000"/>
                </a:solidFill>
                <a:cs typeface="B Zar" pitchFamily="2" charset="-78"/>
              </a:rPr>
              <a:t>43nd IATUL Conference </a:t>
            </a:r>
            <a:r>
              <a:rPr lang="en-US" b="1" dirty="0" err="1">
                <a:solidFill>
                  <a:srgbClr val="FFC000"/>
                </a:solidFill>
                <a:cs typeface="B Zar" pitchFamily="2" charset="-78"/>
              </a:rPr>
              <a:t>Dubi</a:t>
            </a:r>
            <a:r>
              <a:rPr lang="en-US" b="1" dirty="0">
                <a:solidFill>
                  <a:srgbClr val="FFC000"/>
                </a:solidFill>
                <a:cs typeface="B Zar" pitchFamily="2" charset="-78"/>
              </a:rPr>
              <a:t> 2023</a:t>
            </a:r>
          </a:p>
          <a:p>
            <a:pPr algn="just" rtl="1"/>
            <a:r>
              <a:rPr lang="fa-IR" sz="3000" b="1" dirty="0">
                <a:cs typeface="B Zar" pitchFamily="2" charset="-78"/>
              </a:rPr>
              <a:t>كتابخانه ها مرزها را جابجا مي كنند.</a:t>
            </a:r>
            <a:endParaRPr lang="en-US" sz="3000" b="1" dirty="0">
              <a:cs typeface="B Zar" pitchFamily="2" charset="-78"/>
            </a:endParaRPr>
          </a:p>
          <a:p>
            <a:pPr algn="just">
              <a:lnSpc>
                <a:spcPct val="100000"/>
              </a:lnSpc>
            </a:pPr>
            <a:endParaRPr lang="fa-IR" b="1" dirty="0">
              <a:solidFill>
                <a:srgbClr val="FFC000"/>
              </a:solidFill>
              <a:cs typeface="B Zar" pitchFamily="2" charset="-78"/>
            </a:endParaRPr>
          </a:p>
          <a:p>
            <a:pPr algn="just">
              <a:lnSpc>
                <a:spcPct val="100000"/>
              </a:lnSpc>
            </a:pPr>
            <a:r>
              <a:rPr lang="en-US" b="1" dirty="0">
                <a:solidFill>
                  <a:srgbClr val="FFC000"/>
                </a:solidFill>
                <a:cs typeface="B Zar" pitchFamily="2" charset="-78"/>
              </a:rPr>
              <a:t>42nd IATUL Conference Miami 2022</a:t>
            </a:r>
          </a:p>
          <a:p>
            <a:pPr algn="just" rtl="1"/>
            <a:r>
              <a:rPr lang="fa-IR" sz="3100" b="1" dirty="0">
                <a:cs typeface="B Zar" pitchFamily="2" charset="-78"/>
              </a:rPr>
              <a:t>آینده ما: خلاقیت، نوآوری و تحول در کتابخانه ها</a:t>
            </a:r>
          </a:p>
          <a:p>
            <a:pPr algn="just"/>
            <a:endParaRPr lang="fa-IR" b="1" dirty="0">
              <a:cs typeface="B Zar" pitchFamily="2" charset="-78"/>
            </a:endParaRPr>
          </a:p>
          <a:p>
            <a:pPr algn="just">
              <a:lnSpc>
                <a:spcPct val="100000"/>
              </a:lnSpc>
            </a:pPr>
            <a:r>
              <a:rPr lang="en-US" b="1" dirty="0">
                <a:solidFill>
                  <a:srgbClr val="FFC000"/>
                </a:solidFill>
                <a:cs typeface="B Zar" pitchFamily="2" charset="-78"/>
              </a:rPr>
              <a:t>41st IATUL Conference</a:t>
            </a:r>
            <a:r>
              <a:rPr lang="fa-IR" b="1" dirty="0">
                <a:solidFill>
                  <a:srgbClr val="FFC000"/>
                </a:solidFill>
                <a:cs typeface="B Zar" pitchFamily="2" charset="-78"/>
              </a:rPr>
              <a:t> </a:t>
            </a:r>
            <a:r>
              <a:rPr lang="en-US" b="1" dirty="0">
                <a:solidFill>
                  <a:srgbClr val="FFC000"/>
                </a:solidFill>
                <a:cs typeface="B Zar" pitchFamily="2" charset="-78"/>
              </a:rPr>
              <a:t>Porto 2021</a:t>
            </a:r>
          </a:p>
          <a:p>
            <a:pPr algn="just" rtl="1"/>
            <a:r>
              <a:rPr lang="fa-IR" sz="3100" b="1" dirty="0">
                <a:cs typeface="B Zar" pitchFamily="2" charset="-78"/>
              </a:rPr>
              <a:t>دانشگاه ها و جامعه: کتابخانه ها به عنوان رابط</a:t>
            </a:r>
          </a:p>
          <a:p>
            <a:pPr algn="just"/>
            <a:endParaRPr lang="fa-IR" b="1" dirty="0">
              <a:cs typeface="B Zar" pitchFamily="2" charset="-78"/>
            </a:endParaRPr>
          </a:p>
          <a:p>
            <a:pPr algn="just">
              <a:lnSpc>
                <a:spcPct val="100000"/>
              </a:lnSpc>
            </a:pPr>
            <a:r>
              <a:rPr lang="en-US" b="1" dirty="0">
                <a:solidFill>
                  <a:srgbClr val="FFC000"/>
                </a:solidFill>
                <a:cs typeface="B Zar" pitchFamily="2" charset="-78"/>
              </a:rPr>
              <a:t>40th IATUL Conference Crawley, Australia 2020</a:t>
            </a:r>
          </a:p>
          <a:p>
            <a:pPr algn="just" rtl="1"/>
            <a:r>
              <a:rPr lang="fa-IR" sz="3100" b="1" dirty="0">
                <a:cs typeface="B Zar" pitchFamily="2" charset="-78"/>
              </a:rPr>
              <a:t>جابجایی شن‌ها و افزایش جزر و مد: کتابخانه‌های پیشرو از طریق نوآوری</a:t>
            </a:r>
            <a:endParaRPr lang="en-US" sz="3100" b="1" dirty="0">
              <a:cs typeface="B Zar" pitchFamily="2" charset="-78"/>
            </a:endParaRPr>
          </a:p>
          <a:p>
            <a:pPr algn="just"/>
            <a:endParaRPr lang="en-US" b="1" dirty="0">
              <a:cs typeface="B Zar" pitchFamily="2" charset="-78"/>
            </a:endParaRPr>
          </a:p>
          <a:p>
            <a:pPr algn="just"/>
            <a:r>
              <a:rPr lang="en-US" b="1" dirty="0">
                <a:solidFill>
                  <a:srgbClr val="FFC000"/>
                </a:solidFill>
                <a:cs typeface="B Zar" pitchFamily="2" charset="-78"/>
              </a:rPr>
              <a:t>39th IATUL Conference Oslo, Norway 2018 </a:t>
            </a:r>
            <a:endParaRPr lang="en-US" sz="3600" b="1" dirty="0">
              <a:solidFill>
                <a:srgbClr val="FFC000"/>
              </a:solidFill>
              <a:cs typeface="B Zar" pitchFamily="2" charset="-78"/>
            </a:endParaRPr>
          </a:p>
          <a:p>
            <a:pPr algn="just" rtl="1"/>
            <a:r>
              <a:rPr lang="fa-IR" sz="3100" b="1" dirty="0">
                <a:cs typeface="B Zar" pitchFamily="2" charset="-78"/>
              </a:rPr>
              <a:t>کتابخانه هایی برای آینده - از فضاهای الهام بخش تا علوم باز</a:t>
            </a:r>
            <a:endParaRPr lang="en-US" sz="3100" b="1" dirty="0">
              <a:cs typeface="B Zar" pitchFamily="2" charset="-78"/>
            </a:endParaRPr>
          </a:p>
          <a:p>
            <a:pPr algn="just"/>
            <a:endParaRPr lang="en-US" b="1" dirty="0">
              <a:cs typeface="B Zar" pitchFamily="2" charset="-78"/>
            </a:endParaRPr>
          </a:p>
          <a:p>
            <a:pPr algn="just"/>
            <a:endParaRPr lang="en-US" b="1" dirty="0">
              <a:cs typeface="B Zar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43rd IATUL Conference UAE 2023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just" fontAlgn="base"/>
            <a:r>
              <a:rPr lang="en-US" sz="1800" b="1" dirty="0"/>
              <a:t>13 March</a:t>
            </a:r>
            <a:r>
              <a:rPr lang="en-US" sz="1800" dirty="0"/>
              <a:t> – </a:t>
            </a:r>
            <a:r>
              <a:rPr lang="en-US" sz="1800" b="1" dirty="0"/>
              <a:t>16 March 2023</a:t>
            </a:r>
            <a:endParaRPr lang="fa-IR" sz="1800" dirty="0"/>
          </a:p>
          <a:p>
            <a:pPr algn="just" fontAlgn="base"/>
            <a:endParaRPr lang="fa-IR" sz="1800" dirty="0"/>
          </a:p>
          <a:p>
            <a:pPr algn="just" fontAlgn="base"/>
            <a:r>
              <a:rPr lang="en-US" sz="1800" dirty="0" err="1"/>
              <a:t>Zayed</a:t>
            </a:r>
            <a:r>
              <a:rPr lang="en-US" sz="1800" dirty="0"/>
              <a:t> University Dubai and American University of </a:t>
            </a:r>
            <a:r>
              <a:rPr lang="en-US" sz="1800" dirty="0" err="1"/>
              <a:t>Sharjah</a:t>
            </a:r>
            <a:endParaRPr lang="en-US" sz="1800" dirty="0"/>
          </a:p>
          <a:p>
            <a:pPr algn="just" fontAlgn="base"/>
            <a:r>
              <a:rPr lang="en-US" sz="1800" b="1" dirty="0"/>
              <a:t>The 43rd International Association of University Libraries (IATUL) Annual Conference 2023 will be proudly hosted by </a:t>
            </a:r>
            <a:r>
              <a:rPr lang="en-US" sz="1800" b="1" dirty="0" err="1"/>
              <a:t>Zayed</a:t>
            </a:r>
            <a:r>
              <a:rPr lang="en-US" sz="1800" b="1" dirty="0"/>
              <a:t> University in Dubai and the American University of </a:t>
            </a:r>
            <a:r>
              <a:rPr lang="en-US" sz="1800" b="1" dirty="0" err="1"/>
              <a:t>Sharjah</a:t>
            </a:r>
            <a:r>
              <a:rPr lang="en-US" sz="1800" b="1" dirty="0"/>
              <a:t> in the United Arab Emirates. </a:t>
            </a:r>
            <a:endParaRPr lang="en-US" sz="1800" dirty="0"/>
          </a:p>
          <a:p>
            <a:pPr algn="just"/>
            <a:endParaRPr lang="en-US" sz="1800" dirty="0"/>
          </a:p>
        </p:txBody>
      </p:sp>
      <p:pic>
        <p:nvPicPr>
          <p:cNvPr id="2051" name="Picture 3" descr="C:\Users\Dr-mohamadi\Desktop\iatul202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357754" y="766474"/>
            <a:ext cx="1905000" cy="1076325"/>
          </a:xfrm>
          <a:prstGeom prst="rect">
            <a:avLst/>
          </a:prstGeom>
          <a:noFill/>
        </p:spPr>
      </p:pic>
      <p:pic>
        <p:nvPicPr>
          <p:cNvPr id="2052" name="Picture 4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/>
          <a:srcRect t="4334" b="4334"/>
          <a:stretch>
            <a:fillRect/>
          </a:stretch>
        </p:blipFill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85750"/>
            <a:ext cx="6769100" cy="478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8133" name="Picture 5" descr="C:\Users\Dr-mohamadi\Desktop\Picture1.png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244475" y="1987549"/>
            <a:ext cx="6319746" cy="1803401"/>
          </a:xfrm>
          <a:prstGeom prst="rect">
            <a:avLst/>
          </a:prstGeom>
          <a:noFill/>
        </p:spPr>
      </p:pic>
      <p:pic>
        <p:nvPicPr>
          <p:cNvPr id="48134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47255" y="2590799"/>
            <a:ext cx="6244745" cy="401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8135" name="Picture 7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019925" y="4033838"/>
            <a:ext cx="4319588" cy="20025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8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8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48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8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8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16000" y="571500"/>
            <a:ext cx="1016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4800" y="295274"/>
            <a:ext cx="4200525" cy="573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017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81400" y="196851"/>
            <a:ext cx="4181475" cy="60515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018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62850" y="209550"/>
            <a:ext cx="4171950" cy="6292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0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0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" y="-92363"/>
            <a:ext cx="12192001" cy="695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656" y="0"/>
            <a:ext cx="12127344" cy="67610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890982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1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0797" y="2562259"/>
            <a:ext cx="8144134" cy="1373070"/>
          </a:xfrm>
        </p:spPr>
        <p:txBody>
          <a:bodyPr/>
          <a:lstStyle/>
          <a:p>
            <a:pPr algn="ctr" rtl="1"/>
            <a:r>
              <a:rPr lang="fa-IR" sz="4000" b="1" dirty="0">
                <a:cs typeface="B Zar" pitchFamily="2" charset="-78"/>
              </a:rPr>
              <a:t>دستاوردهای همایش</a:t>
            </a:r>
            <a:endParaRPr lang="en-US" sz="4000" b="1" dirty="0">
              <a:cs typeface="B Zar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735908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 algn="r" rtl="1">
              <a:lnSpc>
                <a:spcPct val="90000"/>
              </a:lnSpc>
              <a:spcBef>
                <a:spcPct val="0"/>
              </a:spcBef>
            </a:pPr>
            <a:r>
              <a:rPr lang="fa-IR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B Zar" pitchFamily="2" charset="-78"/>
              </a:rPr>
              <a:t>آشنایی با موضوعات جدید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8675" y="2193997"/>
            <a:ext cx="10360857" cy="4521127"/>
          </a:xfrm>
        </p:spPr>
        <p:txBody>
          <a:bodyPr>
            <a:noAutofit/>
          </a:bodyPr>
          <a:lstStyle/>
          <a:p>
            <a:pPr marL="800100" lvl="1" indent="-342900" algn="just" rtl="1">
              <a:lnSpc>
                <a:spcPct val="100000"/>
              </a:lnSpc>
            </a:pPr>
            <a:r>
              <a:rPr lang="fa-IR" sz="2200" b="1" dirty="0">
                <a:solidFill>
                  <a:srgbClr val="FFC000"/>
                </a:solidFill>
                <a:cs typeface="B Zar" pitchFamily="2" charset="-78"/>
              </a:rPr>
              <a:t>بهره گیری از هوش مصنوعی در ارائه خدمات کتابخانه و اطلاع رسانی</a:t>
            </a:r>
          </a:p>
          <a:p>
            <a:pPr marL="1257300" lvl="2" indent="-342900" algn="just" rtl="1">
              <a:lnSpc>
                <a:spcPct val="150000"/>
              </a:lnSpc>
              <a:buFont typeface="Wingdings" pitchFamily="2" charset="2"/>
              <a:buChar char="ü"/>
            </a:pPr>
            <a:r>
              <a:rPr lang="fa-IR" sz="2200" b="1" dirty="0">
                <a:cs typeface="B Zar" pitchFamily="2" charset="-78"/>
              </a:rPr>
              <a:t>موضوع پوستر برگزیده همایش امسال: کاربردهای هوش مصنوعی در ارائه خدمات سواد اطلاعاتی</a:t>
            </a:r>
            <a:endParaRPr lang="en-US" sz="2200" b="1" dirty="0">
              <a:cs typeface="B Zar" pitchFamily="2" charset="-78"/>
            </a:endParaRPr>
          </a:p>
          <a:p>
            <a:pPr marL="1257300" lvl="2" indent="-342900" algn="just" rtl="1">
              <a:lnSpc>
                <a:spcPct val="150000"/>
              </a:lnSpc>
              <a:buFont typeface="Wingdings" pitchFamily="2" charset="2"/>
              <a:buChar char="ü"/>
            </a:pPr>
            <a:r>
              <a:rPr lang="fa-IR" sz="2200" b="1" dirty="0">
                <a:cs typeface="B Zar" pitchFamily="2" charset="-78"/>
              </a:rPr>
              <a:t>سخنرانی ویژه در حوزه کاربردهای </a:t>
            </a:r>
            <a:r>
              <a:rPr lang="en-US" sz="2200" b="1" dirty="0">
                <a:cs typeface="B Zar" pitchFamily="2" charset="-78"/>
              </a:rPr>
              <a:t>ChatGPT</a:t>
            </a:r>
            <a:r>
              <a:rPr lang="fa-IR" sz="2200" b="1" dirty="0">
                <a:cs typeface="B Zar" pitchFamily="2" charset="-78"/>
              </a:rPr>
              <a:t> در پژوهش توسط کتابداران</a:t>
            </a:r>
          </a:p>
          <a:p>
            <a:pPr marL="1257300" lvl="2" indent="-342900" algn="just" rtl="1">
              <a:lnSpc>
                <a:spcPct val="150000"/>
              </a:lnSpc>
              <a:buFont typeface="Wingdings" pitchFamily="2" charset="2"/>
              <a:buChar char="ü"/>
            </a:pPr>
            <a:endParaRPr lang="fa-IR" sz="2200" b="1" dirty="0">
              <a:cs typeface="B Zar" pitchFamily="2" charset="-78"/>
            </a:endParaRPr>
          </a:p>
          <a:p>
            <a:pPr marL="800100" lvl="1" indent="-342900" algn="just" rtl="1">
              <a:lnSpc>
                <a:spcPct val="150000"/>
              </a:lnSpc>
            </a:pPr>
            <a:r>
              <a:rPr lang="fa-IR" sz="2200" b="1" dirty="0">
                <a:solidFill>
                  <a:srgbClr val="FFC000"/>
                </a:solidFill>
                <a:cs typeface="B Zar" pitchFamily="2" charset="-78"/>
              </a:rPr>
              <a:t>حوزه مدیریت بحران</a:t>
            </a:r>
          </a:p>
          <a:p>
            <a:pPr marL="1257300" lvl="2" indent="-342900" algn="just" rtl="1">
              <a:lnSpc>
                <a:spcPct val="150000"/>
              </a:lnSpc>
            </a:pPr>
            <a:r>
              <a:rPr lang="fa-IR" sz="2200" b="1" dirty="0">
                <a:cs typeface="B Zar" pitchFamily="2" charset="-78"/>
              </a:rPr>
              <a:t>سخنرانی ویژه در حوزه تجربه مدیریت بحران در کتابخانه مرکزی دانشگاه کیپ تاون آفریفای جنوبی</a:t>
            </a:r>
          </a:p>
          <a:p>
            <a:pPr algn="just">
              <a:lnSpc>
                <a:spcPct val="100000"/>
              </a:lnSpc>
            </a:pPr>
            <a:endParaRPr lang="en-US" sz="2200" b="1" dirty="0"/>
          </a:p>
        </p:txBody>
      </p:sp>
    </p:spTree>
    <p:extLst>
      <p:ext uri="{BB962C8B-B14F-4D97-AF65-F5344CB8AC3E}">
        <p14:creationId xmlns:p14="http://schemas.microsoft.com/office/powerpoint/2010/main" val="1639962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 algn="r" rtl="1">
              <a:lnSpc>
                <a:spcPct val="90000"/>
              </a:lnSpc>
              <a:spcBef>
                <a:spcPct val="0"/>
              </a:spcBef>
            </a:pPr>
            <a:r>
              <a:rPr lang="fa-IR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B Zar" pitchFamily="2" charset="-78"/>
              </a:rPr>
              <a:t>بازدیدها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8675" y="2193997"/>
            <a:ext cx="10360857" cy="4521127"/>
          </a:xfrm>
        </p:spPr>
        <p:txBody>
          <a:bodyPr>
            <a:noAutofit/>
          </a:bodyPr>
          <a:lstStyle/>
          <a:p>
            <a:pPr marL="800100" lvl="1" indent="-342900" algn="just" rtl="1">
              <a:lnSpc>
                <a:spcPct val="200000"/>
              </a:lnSpc>
            </a:pPr>
            <a:r>
              <a:rPr lang="fa-IR" sz="3600" b="1" dirty="0">
                <a:solidFill>
                  <a:srgbClr val="FFC000"/>
                </a:solidFill>
                <a:cs typeface="B Zar" pitchFamily="2" charset="-78"/>
              </a:rPr>
              <a:t>بازدید از دو کتابخانه مرکزی دانشگاه شیخ زاید و شارجه</a:t>
            </a:r>
            <a:endParaRPr lang="fa-IR" sz="3600" b="1" dirty="0">
              <a:cs typeface="B Zar" pitchFamily="2" charset="-78"/>
            </a:endParaRPr>
          </a:p>
          <a:p>
            <a:pPr marL="800100" lvl="1" indent="-342900" algn="just" rtl="1">
              <a:lnSpc>
                <a:spcPct val="200000"/>
              </a:lnSpc>
            </a:pPr>
            <a:r>
              <a:rPr lang="fa-IR" sz="3600" b="1" dirty="0">
                <a:solidFill>
                  <a:srgbClr val="FFC000"/>
                </a:solidFill>
                <a:cs typeface="B Zar" pitchFamily="2" charset="-78"/>
              </a:rPr>
              <a:t>بازدید از کتابخانه محمد بن رشید</a:t>
            </a:r>
          </a:p>
          <a:p>
            <a:pPr marL="800100" lvl="1" indent="-342900" algn="just" rtl="1">
              <a:lnSpc>
                <a:spcPct val="200000"/>
              </a:lnSpc>
            </a:pPr>
            <a:r>
              <a:rPr lang="fa-IR" sz="3600" b="1" dirty="0">
                <a:solidFill>
                  <a:srgbClr val="FFC000"/>
                </a:solidFill>
                <a:cs typeface="B Zar" pitchFamily="2" charset="-78"/>
              </a:rPr>
              <a:t>بازدید از خانه دانایی شارجه</a:t>
            </a:r>
          </a:p>
          <a:p>
            <a:pPr algn="just">
              <a:lnSpc>
                <a:spcPct val="100000"/>
              </a:lnSpc>
            </a:pPr>
            <a:endParaRPr lang="en-US" sz="2200" b="1" dirty="0"/>
          </a:p>
        </p:txBody>
      </p:sp>
    </p:spTree>
    <p:extLst>
      <p:ext uri="{BB962C8B-B14F-4D97-AF65-F5344CB8AC3E}">
        <p14:creationId xmlns:p14="http://schemas.microsoft.com/office/powerpoint/2010/main" val="3331615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0797" y="2562259"/>
            <a:ext cx="8144134" cy="1373070"/>
          </a:xfrm>
        </p:spPr>
        <p:txBody>
          <a:bodyPr/>
          <a:lstStyle/>
          <a:p>
            <a:pPr algn="ctr" rtl="1"/>
            <a:r>
              <a:rPr lang="fa-IR" sz="4000" b="1" dirty="0">
                <a:cs typeface="B Zar" pitchFamily="2" charset="-78"/>
              </a:rPr>
              <a:t>فضاهای آموزشی کتابخانه ها</a:t>
            </a:r>
            <a:endParaRPr lang="en-US" sz="4000" b="1" dirty="0">
              <a:cs typeface="B Zar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3"/>
          <p:cNvSpPr txBox="1">
            <a:spLocks/>
          </p:cNvSpPr>
          <p:nvPr/>
        </p:nvSpPr>
        <p:spPr>
          <a:xfrm>
            <a:off x="127869" y="6235029"/>
            <a:ext cx="9613862" cy="622971"/>
          </a:xfrm>
          <a:prstGeom prst="rect">
            <a:avLst/>
          </a:prstGeom>
        </p:spPr>
        <p:txBody>
          <a:bodyPr/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كتابخانه محمد بن رشيد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  <p:sp>
        <p:nvSpPr>
          <p:cNvPr id="6" name="Text Placeholder 3"/>
          <p:cNvSpPr txBox="1">
            <a:spLocks/>
          </p:cNvSpPr>
          <p:nvPr/>
        </p:nvSpPr>
        <p:spPr>
          <a:xfrm>
            <a:off x="1013694" y="215229"/>
            <a:ext cx="9613862" cy="62297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228600" marR="0" lvl="0" indent="-228600" algn="ct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fa-IR" sz="32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uLnTx/>
                <a:uFillTx/>
                <a:latin typeface="+mn-lt"/>
                <a:ea typeface="+mn-ea"/>
                <a:cs typeface="B Zar" pitchFamily="2" charset="-78"/>
              </a:rPr>
              <a:t>سالن همایش های</a:t>
            </a:r>
            <a:r>
              <a:rPr kumimoji="0" lang="fa-IR" sz="3200" b="1" i="0" u="none" strike="noStrike" kern="1200" cap="none" spc="0" normalizeH="0" noProof="0" dirty="0">
                <a:ln>
                  <a:noFill/>
                </a:ln>
                <a:solidFill>
                  <a:srgbClr val="7030A0"/>
                </a:solidFill>
                <a:uLnTx/>
                <a:uFillTx/>
                <a:latin typeface="+mn-lt"/>
                <a:ea typeface="+mn-ea"/>
                <a:cs typeface="B Zar" pitchFamily="2" charset="-78"/>
              </a:rPr>
              <a:t> کتابخانه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  <p:pic>
        <p:nvPicPr>
          <p:cNvPr id="7577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11792" y="1025525"/>
            <a:ext cx="7969250" cy="5702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3"/>
          <p:cNvSpPr txBox="1">
            <a:spLocks/>
          </p:cNvSpPr>
          <p:nvPr/>
        </p:nvSpPr>
        <p:spPr>
          <a:xfrm>
            <a:off x="127869" y="6235029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دانشگاه شارجه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  <p:sp>
        <p:nvSpPr>
          <p:cNvPr id="6" name="Text Placeholder 3"/>
          <p:cNvSpPr txBox="1">
            <a:spLocks/>
          </p:cNvSpPr>
          <p:nvPr/>
        </p:nvSpPr>
        <p:spPr>
          <a:xfrm>
            <a:off x="1013694" y="215229"/>
            <a:ext cx="9613862" cy="62297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228600" marR="0" lvl="0" indent="-228600" algn="ct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fa-IR" sz="32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uLnTx/>
                <a:uFillTx/>
                <a:latin typeface="+mn-lt"/>
                <a:ea typeface="+mn-ea"/>
                <a:cs typeface="B Zar" pitchFamily="2" charset="-78"/>
              </a:rPr>
              <a:t>سالن همایش های</a:t>
            </a:r>
            <a:r>
              <a:rPr kumimoji="0" lang="fa-IR" sz="3200" b="1" i="0" u="none" strike="noStrike" kern="1200" cap="none" spc="0" normalizeH="0" noProof="0" dirty="0">
                <a:ln>
                  <a:noFill/>
                </a:ln>
                <a:solidFill>
                  <a:srgbClr val="7030A0"/>
                </a:solidFill>
                <a:uLnTx/>
                <a:uFillTx/>
                <a:latin typeface="+mn-lt"/>
                <a:ea typeface="+mn-ea"/>
                <a:cs typeface="B Zar" pitchFamily="2" charset="-78"/>
              </a:rPr>
              <a:t> کتابخانه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  <p:pic>
        <p:nvPicPr>
          <p:cNvPr id="798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84525" y="965200"/>
            <a:ext cx="6064250" cy="589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58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46475" y="876299"/>
            <a:ext cx="5035550" cy="561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 Placeholder 3"/>
          <p:cNvSpPr txBox="1">
            <a:spLocks/>
          </p:cNvSpPr>
          <p:nvPr/>
        </p:nvSpPr>
        <p:spPr>
          <a:xfrm>
            <a:off x="127869" y="6235029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دانشگاه شیخ زاید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  <p:sp>
        <p:nvSpPr>
          <p:cNvPr id="6" name="Text Placeholder 3"/>
          <p:cNvSpPr txBox="1">
            <a:spLocks/>
          </p:cNvSpPr>
          <p:nvPr/>
        </p:nvSpPr>
        <p:spPr>
          <a:xfrm>
            <a:off x="1013694" y="215229"/>
            <a:ext cx="9613862" cy="62297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228600" marR="0" lvl="0" indent="-228600" algn="ct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fa-IR" sz="32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uLnTx/>
                <a:uFillTx/>
                <a:latin typeface="+mn-lt"/>
                <a:ea typeface="+mn-ea"/>
                <a:cs typeface="B Zar" pitchFamily="2" charset="-78"/>
              </a:rPr>
              <a:t>راهنمای خدمات آموزشی</a:t>
            </a:r>
            <a:r>
              <a:rPr kumimoji="0" lang="fa-IR" sz="3200" b="1" i="0" u="none" strike="noStrike" kern="1200" cap="none" spc="0" normalizeH="0" noProof="0" dirty="0">
                <a:ln>
                  <a:noFill/>
                </a:ln>
                <a:solidFill>
                  <a:srgbClr val="7030A0"/>
                </a:solidFill>
                <a:uLnTx/>
                <a:uFillTx/>
                <a:latin typeface="+mn-lt"/>
                <a:ea typeface="+mn-ea"/>
                <a:cs typeface="B Zar" pitchFamily="2" charset="-78"/>
              </a:rPr>
              <a:t> و پژوهشی کتابخانه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7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3"/>
          <p:cNvSpPr txBox="1">
            <a:spLocks/>
          </p:cNvSpPr>
          <p:nvPr/>
        </p:nvSpPr>
        <p:spPr>
          <a:xfrm>
            <a:off x="127869" y="6235029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دانشگاه شیخ زاید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70125" y="946150"/>
            <a:ext cx="7626350" cy="570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 Placeholder 3"/>
          <p:cNvSpPr txBox="1">
            <a:spLocks/>
          </p:cNvSpPr>
          <p:nvPr/>
        </p:nvSpPr>
        <p:spPr>
          <a:xfrm>
            <a:off x="1013694" y="215229"/>
            <a:ext cx="9613862" cy="62297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228600" marR="0" lvl="0" indent="-228600" algn="ct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fa-IR" sz="32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uLnTx/>
                <a:uFillTx/>
                <a:latin typeface="+mn-lt"/>
                <a:ea typeface="+mn-ea"/>
                <a:cs typeface="B Zar" pitchFamily="2" charset="-78"/>
              </a:rPr>
              <a:t>اتاق بحث گروهی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58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90925" y="939800"/>
            <a:ext cx="5851525" cy="591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 Placeholder 3"/>
          <p:cNvSpPr txBox="1">
            <a:spLocks/>
          </p:cNvSpPr>
          <p:nvPr/>
        </p:nvSpPr>
        <p:spPr>
          <a:xfrm>
            <a:off x="127869" y="6235029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دانشگاه شیخ زاید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  <p:sp>
        <p:nvSpPr>
          <p:cNvPr id="6" name="Text Placeholder 3"/>
          <p:cNvSpPr txBox="1">
            <a:spLocks/>
          </p:cNvSpPr>
          <p:nvPr/>
        </p:nvSpPr>
        <p:spPr>
          <a:xfrm>
            <a:off x="1108944" y="152400"/>
            <a:ext cx="9613862" cy="62297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228600" marR="0" lvl="0" indent="-228600" algn="ct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fa-IR" sz="32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uLnTx/>
                <a:uFillTx/>
                <a:latin typeface="+mn-lt"/>
                <a:ea typeface="+mn-ea"/>
                <a:cs typeface="B Zar" pitchFamily="2" charset="-78"/>
              </a:rPr>
              <a:t>کلاس آموزشی اختصاصی کتابخانه 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75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0797" y="2562259"/>
            <a:ext cx="8144134" cy="1373070"/>
          </a:xfrm>
        </p:spPr>
        <p:txBody>
          <a:bodyPr/>
          <a:lstStyle/>
          <a:p>
            <a:pPr algn="ctr" rtl="1"/>
            <a:r>
              <a:rPr lang="fa-IR" sz="4000" b="1" dirty="0">
                <a:cs typeface="B Zar" pitchFamily="2" charset="-78"/>
              </a:rPr>
              <a:t>معرفی و راه های ارتباطی کتابخانه ها</a:t>
            </a:r>
            <a:endParaRPr lang="en-US" sz="4000" b="1" dirty="0">
              <a:cs typeface="B Zar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3"/>
          <p:cNvSpPr txBox="1">
            <a:spLocks/>
          </p:cNvSpPr>
          <p:nvPr/>
        </p:nvSpPr>
        <p:spPr>
          <a:xfrm>
            <a:off x="127869" y="6093508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دانشگاه شارجه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  <p:pic>
        <p:nvPicPr>
          <p:cNvPr id="532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46050"/>
            <a:ext cx="4425950" cy="555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3254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25" y="0"/>
            <a:ext cx="6048375" cy="6490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3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3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0797" y="2562259"/>
            <a:ext cx="8144134" cy="1373070"/>
          </a:xfrm>
        </p:spPr>
        <p:txBody>
          <a:bodyPr/>
          <a:lstStyle/>
          <a:p>
            <a:pPr algn="ctr" rtl="1"/>
            <a:r>
              <a:rPr lang="fa-IR" sz="4000" b="1" dirty="0">
                <a:cs typeface="B Zar" pitchFamily="2" charset="-78"/>
              </a:rPr>
              <a:t>معرفی و تبلیغ منابع موجودکتابخانه ها</a:t>
            </a:r>
            <a:endParaRPr lang="en-US" sz="4000" b="1" dirty="0">
              <a:cs typeface="B Zar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3"/>
          <p:cNvSpPr txBox="1">
            <a:spLocks/>
          </p:cNvSpPr>
          <p:nvPr/>
        </p:nvSpPr>
        <p:spPr>
          <a:xfrm>
            <a:off x="127869" y="6093508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دانشگاه شیخ زاید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  <p:pic>
        <p:nvPicPr>
          <p:cNvPr id="5837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19299" y="806450"/>
            <a:ext cx="8772525" cy="547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 Placeholder 3"/>
          <p:cNvSpPr txBox="1">
            <a:spLocks/>
          </p:cNvSpPr>
          <p:nvPr/>
        </p:nvSpPr>
        <p:spPr>
          <a:xfrm>
            <a:off x="1442319" y="129504"/>
            <a:ext cx="9613862" cy="62297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228600" marR="0" lvl="0" indent="-228600" algn="ct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fa-IR" sz="32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uLnTx/>
                <a:uFillTx/>
                <a:latin typeface="+mn-lt"/>
                <a:ea typeface="+mn-ea"/>
                <a:cs typeface="B Zar" pitchFamily="2" charset="-78"/>
              </a:rPr>
              <a:t>بورد</a:t>
            </a:r>
            <a:r>
              <a:rPr kumimoji="0" lang="fa-IR" sz="3200" b="1" i="0" u="none" strike="noStrike" kern="1200" cap="none" spc="0" normalizeH="0" noProof="0" dirty="0">
                <a:ln>
                  <a:noFill/>
                </a:ln>
                <a:solidFill>
                  <a:srgbClr val="7030A0"/>
                </a:solidFill>
                <a:uLnTx/>
                <a:uFillTx/>
                <a:latin typeface="+mn-lt"/>
                <a:ea typeface="+mn-ea"/>
                <a:cs typeface="B Zar" pitchFamily="2" charset="-78"/>
              </a:rPr>
              <a:t> اختصاصی معرفی منابع با اهداف منطبق با منابع موجود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8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3"/>
          <p:cNvSpPr txBox="1">
            <a:spLocks/>
          </p:cNvSpPr>
          <p:nvPr/>
        </p:nvSpPr>
        <p:spPr>
          <a:xfrm>
            <a:off x="127869" y="6235029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دانشگاه شیخ زاید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  <p:pic>
        <p:nvPicPr>
          <p:cNvPr id="583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49" y="763297"/>
            <a:ext cx="10258425" cy="54470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 Placeholder 3"/>
          <p:cNvSpPr txBox="1">
            <a:spLocks/>
          </p:cNvSpPr>
          <p:nvPr/>
        </p:nvSpPr>
        <p:spPr>
          <a:xfrm>
            <a:off x="1442319" y="129504"/>
            <a:ext cx="9613862" cy="62297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228600" marR="0" lvl="0" indent="-228600" algn="ct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fa-IR" sz="32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uLnTx/>
                <a:uFillTx/>
                <a:latin typeface="+mn-lt"/>
                <a:ea typeface="+mn-ea"/>
                <a:cs typeface="B Zar" pitchFamily="2" charset="-78"/>
              </a:rPr>
              <a:t>بورد</a:t>
            </a:r>
            <a:r>
              <a:rPr kumimoji="0" lang="fa-IR" sz="3200" b="1" i="0" u="none" strike="noStrike" kern="1200" cap="none" spc="0" normalizeH="0" noProof="0" dirty="0">
                <a:ln>
                  <a:noFill/>
                </a:ln>
                <a:solidFill>
                  <a:srgbClr val="7030A0"/>
                </a:solidFill>
                <a:uLnTx/>
                <a:uFillTx/>
                <a:latin typeface="+mn-lt"/>
                <a:ea typeface="+mn-ea"/>
                <a:cs typeface="B Zar" pitchFamily="2" charset="-78"/>
              </a:rPr>
              <a:t> اختصاصی معرفی منابع با اهداف منطبق با منابع موجود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8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3"/>
          <p:cNvSpPr txBox="1">
            <a:spLocks/>
          </p:cNvSpPr>
          <p:nvPr/>
        </p:nvSpPr>
        <p:spPr>
          <a:xfrm>
            <a:off x="127869" y="6093508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دانشگاه شارجه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  <p:pic>
        <p:nvPicPr>
          <p:cNvPr id="54278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95500" y="1066800"/>
            <a:ext cx="7886700" cy="521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 Placeholder 3"/>
          <p:cNvSpPr txBox="1">
            <a:spLocks/>
          </p:cNvSpPr>
          <p:nvPr/>
        </p:nvSpPr>
        <p:spPr>
          <a:xfrm>
            <a:off x="1442319" y="129504"/>
            <a:ext cx="9613862" cy="62297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228600" marR="0" lvl="0" indent="-228600" algn="ct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fa-IR" sz="32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uLnTx/>
                <a:uFillTx/>
                <a:latin typeface="+mn-lt"/>
                <a:ea typeface="+mn-ea"/>
                <a:cs typeface="B Zar" pitchFamily="2" charset="-78"/>
              </a:rPr>
              <a:t>محبوب</a:t>
            </a:r>
            <a:r>
              <a:rPr kumimoji="0" lang="fa-IR" sz="3200" b="1" i="0" u="none" strike="noStrike" kern="1200" cap="none" spc="0" normalizeH="0" noProof="0" dirty="0">
                <a:ln>
                  <a:noFill/>
                </a:ln>
                <a:solidFill>
                  <a:srgbClr val="7030A0"/>
                </a:solidFill>
                <a:uLnTx/>
                <a:uFillTx/>
                <a:latin typeface="+mn-lt"/>
                <a:ea typeface="+mn-ea"/>
                <a:cs typeface="B Zar" pitchFamily="2" charset="-78"/>
              </a:rPr>
              <a:t> ترین (پراستفاده ترین) منابع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4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9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03450" y="720725"/>
            <a:ext cx="7785100" cy="541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 Placeholder 3"/>
          <p:cNvSpPr txBox="1">
            <a:spLocks/>
          </p:cNvSpPr>
          <p:nvPr/>
        </p:nvSpPr>
        <p:spPr>
          <a:xfrm>
            <a:off x="127869" y="6093508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دانشگاه شارجه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0797" y="2562259"/>
            <a:ext cx="8144134" cy="1373070"/>
          </a:xfrm>
        </p:spPr>
        <p:txBody>
          <a:bodyPr/>
          <a:lstStyle/>
          <a:p>
            <a:pPr algn="ctr" rtl="1"/>
            <a:r>
              <a:rPr lang="fa-IR" sz="4000" b="1" dirty="0">
                <a:cs typeface="B Zar" pitchFamily="2" charset="-78"/>
              </a:rPr>
              <a:t>تکنولوژی در کتابخانه ها</a:t>
            </a:r>
            <a:endParaRPr lang="en-US" sz="4000" b="1" dirty="0">
              <a:cs typeface="B Zar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3"/>
          <p:cNvSpPr txBox="1">
            <a:spLocks/>
          </p:cNvSpPr>
          <p:nvPr/>
        </p:nvSpPr>
        <p:spPr>
          <a:xfrm>
            <a:off x="127869" y="6093508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دانشگاه شارجه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  <p:pic>
        <p:nvPicPr>
          <p:cNvPr id="542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5219700" cy="601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427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94075" y="517525"/>
            <a:ext cx="4451350" cy="580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4277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90975" y="180975"/>
            <a:ext cx="7181850" cy="577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4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4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4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9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01850" y="603250"/>
            <a:ext cx="7988300" cy="565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 Placeholder 3"/>
          <p:cNvSpPr txBox="1">
            <a:spLocks/>
          </p:cNvSpPr>
          <p:nvPr/>
        </p:nvSpPr>
        <p:spPr>
          <a:xfrm>
            <a:off x="127869" y="6093508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دانشگاه شارجه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9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08225" y="565150"/>
            <a:ext cx="7575550" cy="572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 Placeholder 3"/>
          <p:cNvSpPr txBox="1">
            <a:spLocks/>
          </p:cNvSpPr>
          <p:nvPr/>
        </p:nvSpPr>
        <p:spPr>
          <a:xfrm>
            <a:off x="127869" y="6093508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دانشگاه شارجه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3"/>
          <p:cNvSpPr txBox="1">
            <a:spLocks/>
          </p:cNvSpPr>
          <p:nvPr/>
        </p:nvSpPr>
        <p:spPr>
          <a:xfrm>
            <a:off x="127869" y="6093508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دانشگاه شیخ زاید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  <p:pic>
        <p:nvPicPr>
          <p:cNvPr id="5632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33725" y="561975"/>
            <a:ext cx="5562600" cy="55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6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49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00475" y="190500"/>
            <a:ext cx="4759325" cy="6074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 Placeholder 3"/>
          <p:cNvSpPr txBox="1">
            <a:spLocks/>
          </p:cNvSpPr>
          <p:nvPr/>
        </p:nvSpPr>
        <p:spPr>
          <a:xfrm>
            <a:off x="127869" y="6093508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کتابخانه محمدبن رشید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3"/>
          <p:cNvSpPr txBox="1">
            <a:spLocks/>
          </p:cNvSpPr>
          <p:nvPr/>
        </p:nvSpPr>
        <p:spPr>
          <a:xfrm>
            <a:off x="127869" y="6093508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کتابخانه محمدبن رشید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8117" y="153900"/>
            <a:ext cx="7906043" cy="6704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7577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0797" y="2562259"/>
            <a:ext cx="8144134" cy="1373070"/>
          </a:xfrm>
        </p:spPr>
        <p:txBody>
          <a:bodyPr/>
          <a:lstStyle/>
          <a:p>
            <a:pPr algn="ctr" rtl="1"/>
            <a:r>
              <a:rPr lang="fa-IR" sz="4000" b="1" dirty="0">
                <a:cs typeface="B Zar" pitchFamily="2" charset="-78"/>
              </a:rPr>
              <a:t>فضاهای اختصاصی در کتابخانه ها</a:t>
            </a:r>
            <a:endParaRPr lang="en-US" sz="4000" b="1" dirty="0">
              <a:cs typeface="B Zar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2" descr="C:\Users\Dr-mohamadi\Desktop\IATUL\IATUL conference\خانه دانایی شارجه\IMG_20230315_15484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39484"/>
            <a:ext cx="5848350" cy="5846991"/>
          </a:xfrm>
          <a:prstGeom prst="rect">
            <a:avLst/>
          </a:prstGeom>
          <a:noFill/>
        </p:spPr>
      </p:pic>
      <p:pic>
        <p:nvPicPr>
          <p:cNvPr id="52227" name="Picture 3" descr="C:\Users\Dr-mohamadi\Desktop\IATUL\IATUL conference\خانه دانایی شارجه\IMG_20230315_1549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34066" y="361949"/>
            <a:ext cx="5243209" cy="6200775"/>
          </a:xfrm>
          <a:prstGeom prst="rect">
            <a:avLst/>
          </a:prstGeom>
          <a:noFill/>
        </p:spPr>
      </p:pic>
      <p:pic>
        <p:nvPicPr>
          <p:cNvPr id="52229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53025" y="393700"/>
            <a:ext cx="6661150" cy="646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 Placeholder 3"/>
          <p:cNvSpPr txBox="1">
            <a:spLocks/>
          </p:cNvSpPr>
          <p:nvPr/>
        </p:nvSpPr>
        <p:spPr>
          <a:xfrm>
            <a:off x="0" y="6235029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خانه دانایی شارجه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2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2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2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3"/>
          <p:cNvSpPr txBox="1">
            <a:spLocks/>
          </p:cNvSpPr>
          <p:nvPr/>
        </p:nvSpPr>
        <p:spPr>
          <a:xfrm>
            <a:off x="127869" y="6093508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دانشگاه شارجه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  <p:pic>
        <p:nvPicPr>
          <p:cNvPr id="5529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81074" y="247650"/>
            <a:ext cx="5000625" cy="56864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5300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62749" y="270378"/>
            <a:ext cx="4810125" cy="58732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5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5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3"/>
          <p:cNvSpPr txBox="1">
            <a:spLocks/>
          </p:cNvSpPr>
          <p:nvPr/>
        </p:nvSpPr>
        <p:spPr>
          <a:xfrm>
            <a:off x="127869" y="6093508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دانشگاه شیخ زاید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  <p:pic>
        <p:nvPicPr>
          <p:cNvPr id="573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0975" y="450850"/>
            <a:ext cx="5972176" cy="548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81775" y="177800"/>
            <a:ext cx="5241925" cy="589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7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0797" y="2562259"/>
            <a:ext cx="8144134" cy="1373070"/>
          </a:xfrm>
        </p:spPr>
        <p:txBody>
          <a:bodyPr/>
          <a:lstStyle/>
          <a:p>
            <a:pPr algn="ctr" rtl="1"/>
            <a:r>
              <a:rPr lang="fa-IR" sz="4000" b="1" dirty="0">
                <a:cs typeface="B Zar" pitchFamily="2" charset="-78"/>
              </a:rPr>
              <a:t>بخش های فرهنگی در کتابخانه ها</a:t>
            </a:r>
            <a:endParaRPr lang="en-US" sz="4000" b="1" dirty="0">
              <a:cs typeface="B Zar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3"/>
          <p:cNvSpPr txBox="1">
            <a:spLocks/>
          </p:cNvSpPr>
          <p:nvPr/>
        </p:nvSpPr>
        <p:spPr>
          <a:xfrm>
            <a:off x="127869" y="6093508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کتابخانه محمدبن رشید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  <p:pic>
        <p:nvPicPr>
          <p:cNvPr id="6246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57275" y="368300"/>
            <a:ext cx="4438650" cy="530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246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34175" y="368300"/>
            <a:ext cx="4095750" cy="589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3"/>
          <p:cNvSpPr txBox="1">
            <a:spLocks/>
          </p:cNvSpPr>
          <p:nvPr/>
        </p:nvSpPr>
        <p:spPr>
          <a:xfrm>
            <a:off x="127869" y="6093508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دانشگاه شیخ زاید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  <p:pic>
        <p:nvPicPr>
          <p:cNvPr id="5734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7349" y="400050"/>
            <a:ext cx="6207125" cy="567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3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3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8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70199" y="295275"/>
            <a:ext cx="5254625" cy="584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 Placeholder 3"/>
          <p:cNvSpPr txBox="1">
            <a:spLocks/>
          </p:cNvSpPr>
          <p:nvPr/>
        </p:nvSpPr>
        <p:spPr>
          <a:xfrm>
            <a:off x="127869" y="6093508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خانه دانایی</a:t>
            </a:r>
            <a:r>
              <a:rPr kumimoji="0" lang="fa-IR" sz="2000" b="1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 شارجه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0797" y="2562259"/>
            <a:ext cx="8144134" cy="1373070"/>
          </a:xfrm>
        </p:spPr>
        <p:txBody>
          <a:bodyPr/>
          <a:lstStyle/>
          <a:p>
            <a:pPr algn="ctr" rtl="1"/>
            <a:r>
              <a:rPr lang="fa-IR" sz="4000" b="1" dirty="0">
                <a:cs typeface="B Zar" pitchFamily="2" charset="-78"/>
              </a:rPr>
              <a:t>معماری کتابخانه ها</a:t>
            </a:r>
            <a:endParaRPr lang="en-US" sz="4000" b="1" dirty="0">
              <a:cs typeface="B Zar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3"/>
          <p:cNvSpPr txBox="1">
            <a:spLocks/>
          </p:cNvSpPr>
          <p:nvPr/>
        </p:nvSpPr>
        <p:spPr>
          <a:xfrm>
            <a:off x="127869" y="6093508"/>
            <a:ext cx="9613862" cy="622971"/>
          </a:xfrm>
          <a:prstGeom prst="rect">
            <a:avLst/>
          </a:prstGeom>
        </p:spPr>
        <p:txBody>
          <a:bodyPr/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fa-IR" sz="2000" b="1" dirty="0"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cs typeface="B Zar" pitchFamily="2" charset="-78"/>
              </a:rPr>
              <a:t>خانه دانايي</a:t>
            </a:r>
            <a:r>
              <a:rPr kumimoji="0" lang="fa-IR" sz="2000" b="1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 شارجه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9138" y="0"/>
            <a:ext cx="8623496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3"/>
          <p:cNvSpPr txBox="1">
            <a:spLocks/>
          </p:cNvSpPr>
          <p:nvPr/>
        </p:nvSpPr>
        <p:spPr>
          <a:xfrm>
            <a:off x="127869" y="6093508"/>
            <a:ext cx="9613862" cy="622971"/>
          </a:xfrm>
          <a:prstGeom prst="rect">
            <a:avLst/>
          </a:prstGeom>
        </p:spPr>
        <p:txBody>
          <a:bodyPr/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fa-IR" sz="2000" b="1" dirty="0"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cs typeface="B Zar" pitchFamily="2" charset="-78"/>
              </a:rPr>
              <a:t>خانه دانايي</a:t>
            </a:r>
            <a:r>
              <a:rPr kumimoji="0" lang="fa-IR" sz="2000" b="1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 شارجه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059"/>
          <a:stretch/>
        </p:blipFill>
        <p:spPr>
          <a:xfrm>
            <a:off x="2039814" y="0"/>
            <a:ext cx="839841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197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3"/>
          <p:cNvSpPr txBox="1">
            <a:spLocks/>
          </p:cNvSpPr>
          <p:nvPr/>
        </p:nvSpPr>
        <p:spPr>
          <a:xfrm>
            <a:off x="127869" y="6093508"/>
            <a:ext cx="9613862" cy="622971"/>
          </a:xfrm>
          <a:prstGeom prst="rect">
            <a:avLst/>
          </a:prstGeom>
        </p:spPr>
        <p:txBody>
          <a:bodyPr/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fa-IR" sz="2000" b="1" dirty="0"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cs typeface="B Zar" pitchFamily="2" charset="-78"/>
              </a:rPr>
              <a:t>خانه دانايي</a:t>
            </a:r>
            <a:r>
              <a:rPr kumimoji="0" lang="fa-IR" sz="2000" b="1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 شارجه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  <p:pic>
        <p:nvPicPr>
          <p:cNvPr id="5" name="VID_20230315_154636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75140" y="-252905"/>
            <a:ext cx="8303213" cy="7374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883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3"/>
          <p:cNvSpPr txBox="1">
            <a:spLocks/>
          </p:cNvSpPr>
          <p:nvPr/>
        </p:nvSpPr>
        <p:spPr>
          <a:xfrm>
            <a:off x="127869" y="6093508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کتابخانه محمد ابن رشید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  <p:pic>
        <p:nvPicPr>
          <p:cNvPr id="7680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01949" y="269875"/>
            <a:ext cx="5184775" cy="591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3"/>
          <p:cNvSpPr txBox="1">
            <a:spLocks/>
          </p:cNvSpPr>
          <p:nvPr/>
        </p:nvSpPr>
        <p:spPr>
          <a:xfrm>
            <a:off x="127869" y="6093508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کتابخانه محمد ابن رشید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3200" y="83562"/>
            <a:ext cx="7779434" cy="6632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113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3"/>
          <p:cNvSpPr txBox="1">
            <a:spLocks/>
          </p:cNvSpPr>
          <p:nvPr/>
        </p:nvSpPr>
        <p:spPr>
          <a:xfrm>
            <a:off x="127869" y="6093508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دانشگاه شیخ زاید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4165" y="125260"/>
            <a:ext cx="8530224" cy="659121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3"/>
          <p:cNvSpPr txBox="1">
            <a:spLocks/>
          </p:cNvSpPr>
          <p:nvPr/>
        </p:nvSpPr>
        <p:spPr>
          <a:xfrm>
            <a:off x="127869" y="6093508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دانشگاه شیخ زاید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  <p:pic>
        <p:nvPicPr>
          <p:cNvPr id="3" name="VID_20230314_153620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83854" y="23714"/>
            <a:ext cx="10178472" cy="6834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775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3"/>
          <p:cNvSpPr txBox="1">
            <a:spLocks/>
          </p:cNvSpPr>
          <p:nvPr/>
        </p:nvSpPr>
        <p:spPr>
          <a:xfrm>
            <a:off x="127869" y="6093508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دانشگاه شیخ زاید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  <p:pic>
        <p:nvPicPr>
          <p:cNvPr id="4" name="VID_20230314_153723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34310" y="-247524"/>
            <a:ext cx="8261971" cy="7301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0690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73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16124" y="257175"/>
            <a:ext cx="8232775" cy="563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 Placeholder 3"/>
          <p:cNvSpPr txBox="1">
            <a:spLocks/>
          </p:cNvSpPr>
          <p:nvPr/>
        </p:nvSpPr>
        <p:spPr>
          <a:xfrm>
            <a:off x="127869" y="6093508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دانشگاه شیخ زاید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0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09800" y="650875"/>
            <a:ext cx="7772400" cy="555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 Placeholder 3"/>
          <p:cNvSpPr txBox="1">
            <a:spLocks/>
          </p:cNvSpPr>
          <p:nvPr/>
        </p:nvSpPr>
        <p:spPr>
          <a:xfrm>
            <a:off x="127869" y="6093508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دانشگاه شارجه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3"/>
          <p:cNvSpPr txBox="1">
            <a:spLocks/>
          </p:cNvSpPr>
          <p:nvPr/>
        </p:nvSpPr>
        <p:spPr>
          <a:xfrm>
            <a:off x="127869" y="6093508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دانشگاه شارجه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6716" y="192504"/>
            <a:ext cx="8871284" cy="6665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752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04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49650" y="971550"/>
            <a:ext cx="5537200" cy="588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 Placeholder 3"/>
          <p:cNvSpPr txBox="1">
            <a:spLocks/>
          </p:cNvSpPr>
          <p:nvPr/>
        </p:nvSpPr>
        <p:spPr>
          <a:xfrm>
            <a:off x="127869" y="6093508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دانشگاه شیخ زاید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  <p:sp>
        <p:nvSpPr>
          <p:cNvPr id="4" name="Text Placeholder 3"/>
          <p:cNvSpPr txBox="1">
            <a:spLocks/>
          </p:cNvSpPr>
          <p:nvPr/>
        </p:nvSpPr>
        <p:spPr>
          <a:xfrm>
            <a:off x="1013694" y="215229"/>
            <a:ext cx="9613862" cy="62297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228600" marR="0" lvl="0" indent="-228600" algn="ct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fa-IR" sz="32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uLnTx/>
                <a:uFillTx/>
                <a:latin typeface="+mn-lt"/>
                <a:ea typeface="+mn-ea"/>
                <a:cs typeface="B Zar" pitchFamily="2" charset="-78"/>
              </a:rPr>
              <a:t>وجود بوفه و فضاهای</a:t>
            </a:r>
            <a:r>
              <a:rPr kumimoji="0" lang="fa-IR" sz="3200" b="1" i="0" u="none" strike="noStrike" kern="1200" cap="none" spc="0" normalizeH="0" noProof="0" dirty="0">
                <a:ln>
                  <a:noFill/>
                </a:ln>
                <a:solidFill>
                  <a:srgbClr val="7030A0"/>
                </a:solidFill>
                <a:uLnTx/>
                <a:uFillTx/>
                <a:latin typeface="+mn-lt"/>
                <a:ea typeface="+mn-ea"/>
                <a:cs typeface="B Zar" pitchFamily="2" charset="-78"/>
              </a:rPr>
              <a:t> رفاهی درکتابخانه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3"/>
          <p:cNvSpPr txBox="1">
            <a:spLocks/>
          </p:cNvSpPr>
          <p:nvPr/>
        </p:nvSpPr>
        <p:spPr>
          <a:xfrm>
            <a:off x="127869" y="6093508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دانشگاه شیخ زاید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  <p:pic>
        <p:nvPicPr>
          <p:cNvPr id="7065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87600" y="736600"/>
            <a:ext cx="7740650" cy="584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 Placeholder 3"/>
          <p:cNvSpPr txBox="1">
            <a:spLocks/>
          </p:cNvSpPr>
          <p:nvPr/>
        </p:nvSpPr>
        <p:spPr>
          <a:xfrm>
            <a:off x="1013694" y="215229"/>
            <a:ext cx="9613862" cy="62297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228600" marR="0" lvl="0" indent="-228600" algn="ctr" defTabSz="914400" rtl="1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fa-IR" sz="32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uLnTx/>
                <a:uFillTx/>
                <a:latin typeface="+mn-lt"/>
                <a:ea typeface="+mn-ea"/>
                <a:cs typeface="B Zar" pitchFamily="2" charset="-78"/>
              </a:rPr>
              <a:t>وجود</a:t>
            </a:r>
            <a:r>
              <a:rPr kumimoji="0" lang="fa-IR" sz="3200" b="1" i="0" u="none" strike="noStrike" kern="1200" cap="none" spc="0" normalizeH="0" noProof="0" dirty="0">
                <a:ln>
                  <a:noFill/>
                </a:ln>
                <a:solidFill>
                  <a:srgbClr val="7030A0"/>
                </a:solidFill>
                <a:uLnTx/>
                <a:uFillTx/>
                <a:latin typeface="+mn-lt"/>
                <a:ea typeface="+mn-ea"/>
                <a:cs typeface="B Zar" pitchFamily="2" charset="-78"/>
              </a:rPr>
              <a:t> فضای مبله استراحت درکتابخانه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0797" y="2562259"/>
            <a:ext cx="8144134" cy="1373070"/>
          </a:xfrm>
        </p:spPr>
        <p:txBody>
          <a:bodyPr/>
          <a:lstStyle/>
          <a:p>
            <a:pPr algn="ctr" rtl="1"/>
            <a:r>
              <a:rPr lang="fa-IR" sz="4000" b="1" dirty="0">
                <a:cs typeface="B Zar" pitchFamily="2" charset="-78"/>
              </a:rPr>
              <a:t>ایجاد انگیزش در کتابخانه ها</a:t>
            </a:r>
            <a:endParaRPr lang="en-US" sz="4000" b="1" dirty="0">
              <a:cs typeface="B Zar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9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33788" y="252413"/>
            <a:ext cx="6696075" cy="623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 Placeholder 3"/>
          <p:cNvSpPr txBox="1">
            <a:spLocks/>
          </p:cNvSpPr>
          <p:nvPr/>
        </p:nvSpPr>
        <p:spPr>
          <a:xfrm>
            <a:off x="127869" y="6093508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دانشگاه شیخ زاید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  <p:pic>
        <p:nvPicPr>
          <p:cNvPr id="5939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86300" y="673099"/>
            <a:ext cx="6823075" cy="8285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870" y="0"/>
            <a:ext cx="4387860" cy="609350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93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93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59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8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6150" y="447675"/>
            <a:ext cx="7874000" cy="560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 Placeholder 3"/>
          <p:cNvSpPr txBox="1">
            <a:spLocks/>
          </p:cNvSpPr>
          <p:nvPr/>
        </p:nvSpPr>
        <p:spPr>
          <a:xfrm>
            <a:off x="127869" y="6093508"/>
            <a:ext cx="9613862" cy="622971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a-IR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228600" algn="ctr" rotWithShape="0">
                    <a:prstClr val="black">
                      <a:alpha val="53000"/>
                    </a:prstClr>
                  </a:outerShdw>
                </a:effectLst>
                <a:uLnTx/>
                <a:uFillTx/>
                <a:latin typeface="+mn-lt"/>
                <a:ea typeface="+mn-ea"/>
                <a:cs typeface="B Zar" pitchFamily="2" charset="-78"/>
              </a:rPr>
              <a:t>خانه دانایی شارجه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228600" algn="ctr" rotWithShape="0">
                  <a:prstClr val="black">
                    <a:alpha val="53000"/>
                  </a:prstClr>
                </a:outerShdw>
              </a:effectLst>
              <a:uLnTx/>
              <a:uFillTx/>
              <a:latin typeface="+mn-lt"/>
              <a:ea typeface="+mn-ea"/>
              <a:cs typeface="B Zar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-2786382" y="2714225"/>
            <a:ext cx="9613861" cy="1080938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 rtl="1"/>
            <a:r>
              <a:rPr lang="fa-IR" sz="11500" b="1" dirty="0">
                <a:latin typeface="IranNastaliq" panose="02020505000000020003" pitchFamily="18" charset="0"/>
                <a:cs typeface="IranNastaliq" panose="02020505000000020003" pitchFamily="18" charset="0"/>
              </a:rPr>
              <a:t> </a:t>
            </a:r>
            <a:r>
              <a:rPr lang="fa-IR" sz="7200" b="1" dirty="0">
                <a:latin typeface="IranNastaliq" panose="02020505000000020003" pitchFamily="18" charset="0"/>
                <a:cs typeface="IranNastaliq" panose="02020505000000020003" pitchFamily="18" charset="0"/>
              </a:rPr>
              <a:t>با تشکر از توجه شما</a:t>
            </a:r>
            <a:r>
              <a:rPr lang="fa-IR" sz="11500" b="1" dirty="0">
                <a:latin typeface="IranNastaliq" panose="02020505000000020003" pitchFamily="18" charset="0"/>
                <a:cs typeface="IranNastaliq" panose="02020505000000020003" pitchFamily="18" charset="0"/>
              </a:rPr>
              <a:t> </a:t>
            </a:r>
            <a:endParaRPr lang="en-US" sz="11500" dirty="0">
              <a:latin typeface="IranNastaliq" panose="02020505000000020003" pitchFamily="18" charset="0"/>
              <a:cs typeface="IranNastaliq" panose="020205050000000200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5498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1_Berlin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erlin">
      <a:majorFont>
        <a:latin typeface="Trebuchet MS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92000"/>
                <a:satMod val="200000"/>
                <a:lumMod val="13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106000"/>
                <a:satMod val="120000"/>
                <a:lumMod val="7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B587E4A9-1405-4B4F-8BC3-512EE08D2EBF}"/>
    </a:ext>
  </a:extLst>
</a:theme>
</file>

<file path=ppt/theme/theme2.xml><?xml version="1.0" encoding="utf-8"?>
<a:theme xmlns:a="http://schemas.openxmlformats.org/drawingml/2006/main" name="NTO White w gray text">
  <a:themeElements>
    <a:clrScheme name="Custom 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libri">
      <a:majorFont>
        <a:latin typeface="Calibri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TO Template (NEW LOGO 4-27-17)WIDE.potx" id="{0F0190FA-4B4C-4597-80A5-EBFD2694A27B}" vid="{EB8DA9C5-18A6-495A-8C63-5F93DE9D3EB4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1770</TotalTime>
  <Words>1322</Words>
  <Application>Microsoft Office PowerPoint</Application>
  <PresentationFormat>Widescreen</PresentationFormat>
  <Paragraphs>186</Paragraphs>
  <Slides>69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69</vt:i4>
      </vt:variant>
    </vt:vector>
  </HeadingPairs>
  <TitlesOfParts>
    <vt:vector size="78" baseType="lpstr">
      <vt:lpstr>Times New Roman</vt:lpstr>
      <vt:lpstr>Trebuchet MS</vt:lpstr>
      <vt:lpstr>B Zar</vt:lpstr>
      <vt:lpstr>Arial</vt:lpstr>
      <vt:lpstr>Calibri</vt:lpstr>
      <vt:lpstr>IranNastaliq</vt:lpstr>
      <vt:lpstr>Wingdings</vt:lpstr>
      <vt:lpstr>1_Berlin</vt:lpstr>
      <vt:lpstr>NTO White w gray text</vt:lpstr>
      <vt:lpstr>PowerPoint Presentation</vt:lpstr>
      <vt:lpstr>معرفی انجمن</vt:lpstr>
      <vt:lpstr>معرفی انجمن</vt:lpstr>
      <vt:lpstr>معرفی انجمن</vt:lpstr>
      <vt:lpstr>IATUL Board</vt:lpstr>
      <vt:lpstr>عضویت در IATUL</vt:lpstr>
      <vt:lpstr>خدمات  IATUL</vt:lpstr>
      <vt:lpstr>International Research and Study Programme</vt:lpstr>
      <vt:lpstr>IATUL Travel Grant Programme</vt:lpstr>
      <vt:lpstr>راه های همکاری</vt:lpstr>
      <vt:lpstr>حامیان همایش</vt:lpstr>
      <vt:lpstr>رویدادها:</vt:lpstr>
      <vt:lpstr>رویدادها: کنفرانس سالانه</vt:lpstr>
      <vt:lpstr>رویدادهای برگزار شده </vt:lpstr>
      <vt:lpstr>43rd IATUL Conference UAE 2023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دستاوردهای همایش</vt:lpstr>
      <vt:lpstr>آشنایی با موضوعات جدید</vt:lpstr>
      <vt:lpstr>بازدیدها</vt:lpstr>
      <vt:lpstr>فضاهای آموزشی کتابخانه ها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معرفی و راه های ارتباطی کتابخانه ها</vt:lpstr>
      <vt:lpstr>PowerPoint Presentation</vt:lpstr>
      <vt:lpstr>معرفی و تبلیغ منابع موجودکتابخانه ها</vt:lpstr>
      <vt:lpstr>PowerPoint Presentation</vt:lpstr>
      <vt:lpstr>PowerPoint Presentation</vt:lpstr>
      <vt:lpstr>PowerPoint Presentation</vt:lpstr>
      <vt:lpstr>PowerPoint Presentation</vt:lpstr>
      <vt:lpstr>تکنولوژی در کتابخانه ها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فضاهای اختصاصی در کتابخانه ها</vt:lpstr>
      <vt:lpstr>PowerPoint Presentation</vt:lpstr>
      <vt:lpstr>PowerPoint Presentation</vt:lpstr>
      <vt:lpstr>PowerPoint Presentation</vt:lpstr>
      <vt:lpstr>بخش های فرهنگی در کتابخانه ها</vt:lpstr>
      <vt:lpstr>PowerPoint Presentation</vt:lpstr>
      <vt:lpstr>PowerPoint Presentation</vt:lpstr>
      <vt:lpstr>PowerPoint Presentation</vt:lpstr>
      <vt:lpstr>معماری کتابخانه ها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ایجاد انگیزش در کتابخانه ها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Increasing citation count to maximize impact</dc:title>
  <dc:creator>12.12.98</dc:creator>
  <cp:lastModifiedBy>user</cp:lastModifiedBy>
  <cp:revision>376</cp:revision>
  <dcterms:created xsi:type="dcterms:W3CDTF">2021-10-10T20:21:35Z</dcterms:created>
  <dcterms:modified xsi:type="dcterms:W3CDTF">2023-08-13T12:58:24Z</dcterms:modified>
</cp:coreProperties>
</file>